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10C_B5840A5C.xml" ContentType="application/vnd.ms-powerpoint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0" r:id="rId2"/>
    <p:sldId id="291" r:id="rId3"/>
    <p:sldId id="296" r:id="rId4"/>
    <p:sldId id="292" r:id="rId5"/>
    <p:sldId id="293" r:id="rId6"/>
    <p:sldId id="295" r:id="rId7"/>
    <p:sldId id="298" r:id="rId8"/>
    <p:sldId id="297" r:id="rId9"/>
    <p:sldId id="283" r:id="rId10"/>
    <p:sldId id="258" r:id="rId11"/>
    <p:sldId id="259" r:id="rId12"/>
    <p:sldId id="284" r:id="rId13"/>
    <p:sldId id="285" r:id="rId14"/>
    <p:sldId id="279" r:id="rId15"/>
    <p:sldId id="267" r:id="rId16"/>
    <p:sldId id="264" r:id="rId17"/>
    <p:sldId id="268" r:id="rId18"/>
    <p:sldId id="276" r:id="rId19"/>
    <p:sldId id="282" r:id="rId20"/>
    <p:sldId id="266" r:id="rId21"/>
    <p:sldId id="269" r:id="rId22"/>
    <p:sldId id="262" r:id="rId23"/>
    <p:sldId id="278" r:id="rId24"/>
    <p:sldId id="286" r:id="rId25"/>
    <p:sldId id="290" r:id="rId26"/>
    <p:sldId id="270" r:id="rId27"/>
    <p:sldId id="288" r:id="rId28"/>
    <p:sldId id="277" r:id="rId29"/>
    <p:sldId id="289" r:id="rId30"/>
    <p:sldId id="275" r:id="rId31"/>
  </p:sldIdLst>
  <p:sldSz cx="12192000" cy="6858000"/>
  <p:notesSz cx="6858000" cy="9144000"/>
  <p:defaultTextStyle>
    <a:defPPr>
      <a:defRPr lang="en-G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40E3BFB-E330-7C85-C00F-2B8F46C1D744}" name="manos markodimitrakis" initials="mm" userId="7f857e70e2b28cd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BEF0F1-392B-4CE3-91AA-9939B2A3A39C}" v="4" dt="2021-10-04T08:36:17.476"/>
    <p1510:client id="{1A448482-7A16-49A4-87ED-584564D0DC3A}" v="680" dt="2021-10-03T18:55:14.601"/>
    <p1510:client id="{B53871CF-7876-4968-930A-FDBA51169487}" v="44" dt="2021-10-03T18:59:21.935"/>
    <p1510:client id="{CA880D84-C801-0747-B079-6489529460A4}" v="1679" dt="2021-10-03T19:09:30.206"/>
    <p1510:client id="{D2BCC260-777A-4D05-BA92-AA71EEAF8B37}" v="66" dt="2021-10-04T08:43:52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38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modernComment_10C_B5840A5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F537F3-8377-426D-B5DE-CE7026B601DD}" authorId="{140E3BFB-E330-7C85-C00F-2B8F46C1D744}" status="resolved" created="2021-09-25T12:54:11.699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45329500" sldId="268"/>
      <ac:picMk id="6" creationId="{0B94BCE0-643E-49FC-A18E-F3E4A4BBEEAF}"/>
    </ac:deMkLst>
    <p188:txBody>
      <a:bodyPr/>
      <a:lstStyle/>
      <a:p>
        <a:r>
          <a:rPr lang="el-GR"/>
          <a:t>The value of E will be smaller if the input images ( x 1 and
x 2 ) are similar and vice versa. In reality, if it is less than a sup-
plied threshold value the images are similar and, if not, they are
different.</a:t>
        </a:r>
      </a:p>
    </p188:txBody>
  </p188:cm>
  <p188:cm id="{5956AC0B-CBFE-449C-A223-85739C106A73}" authorId="{140E3BFB-E330-7C85-C00F-2B8F46C1D744}" status="resolved" created="2021-09-25T12:54:43.62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45329500" sldId="268"/>
      <ac:spMk id="14" creationId="{1ACE587A-1D08-4A13-94FE-F0BDD251CF71}"/>
    </ac:deMkLst>
    <p188:txBody>
      <a:bodyPr/>
      <a:lstStyle/>
      <a:p>
        <a:r>
          <a:rPr lang="el-GR"/>
          <a:t>In the latent space of feature embeddings, we feed these two embeddings to an energy function which will give us the similarity between the two inputs.​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E64AC6-D0E2-477C-8408-E7542D55C1C9}" type="doc">
      <dgm:prSet loTypeId="urn:microsoft.com/office/officeart/2016/7/layout/VerticalDownArrowProcess" loCatId="process" qsTypeId="urn:microsoft.com/office/officeart/2005/8/quickstyle/simple4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19B16A3D-41F0-4366-B88F-CB9DD5D51A72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Compare the proposed method with other SOTA methods</a:t>
          </a:r>
          <a:endParaRPr lang="en-US" b="1"/>
        </a:p>
      </dgm:t>
    </dgm:pt>
    <dgm:pt modelId="{DC4EF66B-912F-424B-BC84-32489674A5F1}" type="parTrans" cxnId="{B61BA785-77CD-4061-A3F5-0E80F94F1E3E}">
      <dgm:prSet/>
      <dgm:spPr/>
      <dgm:t>
        <a:bodyPr/>
        <a:lstStyle/>
        <a:p>
          <a:endParaRPr lang="en-GB"/>
        </a:p>
      </dgm:t>
    </dgm:pt>
    <dgm:pt modelId="{29EED873-A410-436B-9E57-2AA10A89769A}" type="sibTrans" cxnId="{B61BA785-77CD-4061-A3F5-0E80F94F1E3E}">
      <dgm:prSet/>
      <dgm:spPr/>
      <dgm:t>
        <a:bodyPr/>
        <a:lstStyle/>
        <a:p>
          <a:endParaRPr lang="en-GB"/>
        </a:p>
      </dgm:t>
    </dgm:pt>
    <dgm:pt modelId="{E68CA3C9-32A0-4938-99C6-D08C2A8C507E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Research</a:t>
          </a:r>
          <a:endParaRPr lang="el-GR" b="1"/>
        </a:p>
      </dgm:t>
    </dgm:pt>
    <dgm:pt modelId="{4AEC3A00-7EA0-4E17-A7A4-183086D4BE69}" type="parTrans" cxnId="{B965BE76-3083-4E4D-B3D5-83845E8898B4}">
      <dgm:prSet/>
      <dgm:spPr/>
      <dgm:t>
        <a:bodyPr/>
        <a:lstStyle/>
        <a:p>
          <a:endParaRPr lang="en-GB"/>
        </a:p>
      </dgm:t>
    </dgm:pt>
    <dgm:pt modelId="{085400D9-5C87-4324-95FC-F1295BA10ECA}" type="sibTrans" cxnId="{B965BE76-3083-4E4D-B3D5-83845E8898B4}">
      <dgm:prSet/>
      <dgm:spPr/>
      <dgm:t>
        <a:bodyPr/>
        <a:lstStyle/>
        <a:p>
          <a:endParaRPr lang="en-GB"/>
        </a:p>
      </dgm:t>
    </dgm:pt>
    <dgm:pt modelId="{B8DAC7A9-3D40-4E8D-AD6D-78F00F24E2B9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SOTA meta-learning papers with high citations</a:t>
          </a:r>
          <a:endParaRPr lang="el-GR" b="1"/>
        </a:p>
      </dgm:t>
    </dgm:pt>
    <dgm:pt modelId="{1AB8A5AC-9FA5-4696-814E-1DB72E513D21}" type="parTrans" cxnId="{41E06205-9396-4B9C-9AFE-D93FC4BE2019}">
      <dgm:prSet/>
      <dgm:spPr/>
      <dgm:t>
        <a:bodyPr/>
        <a:lstStyle/>
        <a:p>
          <a:endParaRPr lang="en-GB"/>
        </a:p>
      </dgm:t>
    </dgm:pt>
    <dgm:pt modelId="{9A361DDC-9C34-43FB-AB1F-88502B66B9DE}" type="sibTrans" cxnId="{41E06205-9396-4B9C-9AFE-D93FC4BE2019}">
      <dgm:prSet/>
      <dgm:spPr/>
      <dgm:t>
        <a:bodyPr/>
        <a:lstStyle/>
        <a:p>
          <a:endParaRPr lang="en-GB"/>
        </a:p>
      </dgm:t>
    </dgm:pt>
    <dgm:pt modelId="{6E761229-9CF3-4326-8772-3C8E299F2CF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Explore</a:t>
          </a:r>
          <a:endParaRPr lang="el-GR" b="1"/>
        </a:p>
      </dgm:t>
    </dgm:pt>
    <dgm:pt modelId="{7E06FA8D-1208-4E18-B1FB-A0470FF5A537}" type="parTrans" cxnId="{B42515DC-69B3-45E3-A68A-CD070101DB49}">
      <dgm:prSet/>
      <dgm:spPr/>
      <dgm:t>
        <a:bodyPr/>
        <a:lstStyle/>
        <a:p>
          <a:endParaRPr lang="en-GB"/>
        </a:p>
      </dgm:t>
    </dgm:pt>
    <dgm:pt modelId="{E647E874-B814-42D6-9A98-8CCAEFE8C06C}" type="sibTrans" cxnId="{B42515DC-69B3-45E3-A68A-CD070101DB49}">
      <dgm:prSet/>
      <dgm:spPr/>
      <dgm:t>
        <a:bodyPr/>
        <a:lstStyle/>
        <a:p>
          <a:endParaRPr lang="en-GB"/>
        </a:p>
      </dgm:t>
    </dgm:pt>
    <dgm:pt modelId="{1E801D2B-91AF-4747-A98A-059F258AF7D5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meta-learning approaches</a:t>
          </a:r>
          <a:endParaRPr lang="el-GR" b="1"/>
        </a:p>
      </dgm:t>
    </dgm:pt>
    <dgm:pt modelId="{7D88400D-897F-48F2-8AD4-F9A00A272F0A}" type="parTrans" cxnId="{683B65EC-514C-4729-82D0-CE877D7A37F9}">
      <dgm:prSet/>
      <dgm:spPr/>
      <dgm:t>
        <a:bodyPr/>
        <a:lstStyle/>
        <a:p>
          <a:endParaRPr lang="en-GB"/>
        </a:p>
      </dgm:t>
    </dgm:pt>
    <dgm:pt modelId="{875C048C-2FA7-4EC9-B47F-9FC20CDA658B}" type="sibTrans" cxnId="{683B65EC-514C-4729-82D0-CE877D7A37F9}">
      <dgm:prSet/>
      <dgm:spPr/>
      <dgm:t>
        <a:bodyPr/>
        <a:lstStyle/>
        <a:p>
          <a:endParaRPr lang="en-GB"/>
        </a:p>
      </dgm:t>
    </dgm:pt>
    <dgm:pt modelId="{1D442AB0-F4EE-4AE1-A5B7-493E12FE3991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Select</a:t>
          </a:r>
          <a:endParaRPr lang="el-GR" b="1"/>
        </a:p>
      </dgm:t>
    </dgm:pt>
    <dgm:pt modelId="{B8C8F873-643A-4DF6-AAE6-651DEB7F9A0A}" type="parTrans" cxnId="{8C840FB5-2429-49F3-9EA1-135E28D63B4E}">
      <dgm:prSet/>
      <dgm:spPr/>
      <dgm:t>
        <a:bodyPr/>
        <a:lstStyle/>
        <a:p>
          <a:endParaRPr lang="en-GB"/>
        </a:p>
      </dgm:t>
    </dgm:pt>
    <dgm:pt modelId="{23E36F40-5B4B-4B24-A921-7407CCEA89AF}" type="sibTrans" cxnId="{8C840FB5-2429-49F3-9EA1-135E28D63B4E}">
      <dgm:prSet/>
      <dgm:spPr/>
      <dgm:t>
        <a:bodyPr/>
        <a:lstStyle/>
        <a:p>
          <a:endParaRPr lang="en-GB"/>
        </a:p>
      </dgm:t>
    </dgm:pt>
    <dgm:pt modelId="{65BD3A99-E666-4F6E-9C7A-626CBD0E0E46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a paper based on the citations</a:t>
          </a:r>
          <a:endParaRPr lang="el-GR" b="1"/>
        </a:p>
      </dgm:t>
    </dgm:pt>
    <dgm:pt modelId="{231A048A-B97D-44AD-92DC-5D3053AF0C29}" type="parTrans" cxnId="{46C247F0-8F8D-4E74-8F1D-3F48CC6ECD62}">
      <dgm:prSet/>
      <dgm:spPr/>
      <dgm:t>
        <a:bodyPr/>
        <a:lstStyle/>
        <a:p>
          <a:endParaRPr lang="en-GB"/>
        </a:p>
      </dgm:t>
    </dgm:pt>
    <dgm:pt modelId="{252DAB6F-B6B6-4A9E-A16B-82F5597E0E26}" type="sibTrans" cxnId="{46C247F0-8F8D-4E74-8F1D-3F48CC6ECD62}">
      <dgm:prSet/>
      <dgm:spPr/>
      <dgm:t>
        <a:bodyPr/>
        <a:lstStyle/>
        <a:p>
          <a:endParaRPr lang="en-GB"/>
        </a:p>
      </dgm:t>
    </dgm:pt>
    <dgm:pt modelId="{0902D0DC-2D22-4CF2-B98D-3BDC40167B8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Insights </a:t>
          </a:r>
          <a:endParaRPr lang="el-GR" b="1"/>
        </a:p>
      </dgm:t>
    </dgm:pt>
    <dgm:pt modelId="{8EFF7B9B-F2D1-462C-A343-E170EDB2133B}" type="parTrans" cxnId="{24D6EB78-DA62-49EE-9E06-0CAD888A920E}">
      <dgm:prSet/>
      <dgm:spPr/>
      <dgm:t>
        <a:bodyPr/>
        <a:lstStyle/>
        <a:p>
          <a:endParaRPr lang="en-GB"/>
        </a:p>
      </dgm:t>
    </dgm:pt>
    <dgm:pt modelId="{02E4E96A-0B38-4FB9-97DE-3A05188F37FB}" type="sibTrans" cxnId="{24D6EB78-DA62-49EE-9E06-0CAD888A920E}">
      <dgm:prSet/>
      <dgm:spPr/>
      <dgm:t>
        <a:bodyPr/>
        <a:lstStyle/>
        <a:p>
          <a:endParaRPr lang="en-GB"/>
        </a:p>
      </dgm:t>
    </dgm:pt>
    <dgm:pt modelId="{794C8D44-B34C-4832-9125-F526EED1A13B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Study the paper and find the most important details</a:t>
          </a:r>
          <a:endParaRPr lang="el-GR" b="1"/>
        </a:p>
      </dgm:t>
    </dgm:pt>
    <dgm:pt modelId="{F87EE409-EF7A-43FD-870A-FFAF51ACDA1B}" type="parTrans" cxnId="{00E1A1B5-23E4-4672-8BED-B226E1CE5BED}">
      <dgm:prSet/>
      <dgm:spPr/>
      <dgm:t>
        <a:bodyPr/>
        <a:lstStyle/>
        <a:p>
          <a:endParaRPr lang="en-GB"/>
        </a:p>
      </dgm:t>
    </dgm:pt>
    <dgm:pt modelId="{741EFA6F-1DD8-4916-97D7-817A74F95D0D}" type="sibTrans" cxnId="{00E1A1B5-23E4-4672-8BED-B226E1CE5BED}">
      <dgm:prSet/>
      <dgm:spPr/>
      <dgm:t>
        <a:bodyPr/>
        <a:lstStyle/>
        <a:p>
          <a:endParaRPr lang="en-GB"/>
        </a:p>
      </dgm:t>
    </dgm:pt>
    <dgm:pt modelId="{CC2CE6F3-08D3-4374-BD6D-FC00B4670176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Implement</a:t>
          </a:r>
          <a:endParaRPr lang="el-GR" b="1"/>
        </a:p>
      </dgm:t>
    </dgm:pt>
    <dgm:pt modelId="{5D1DFE11-CE0C-4E9D-80D3-DF83B7BDCBAE}" type="parTrans" cxnId="{3A5B0042-D1F4-4428-A333-C42E523FB443}">
      <dgm:prSet/>
      <dgm:spPr/>
      <dgm:t>
        <a:bodyPr/>
        <a:lstStyle/>
        <a:p>
          <a:endParaRPr lang="en-GB"/>
        </a:p>
      </dgm:t>
    </dgm:pt>
    <dgm:pt modelId="{1860EDD6-8C8B-4AB2-92D0-5EEFBEAE988D}" type="sibTrans" cxnId="{3A5B0042-D1F4-4428-A333-C42E523FB443}">
      <dgm:prSet/>
      <dgm:spPr/>
      <dgm:t>
        <a:bodyPr/>
        <a:lstStyle/>
        <a:p>
          <a:endParaRPr lang="en-GB"/>
        </a:p>
      </dgm:t>
    </dgm:pt>
    <dgm:pt modelId="{F15258DD-1C1E-43A1-9EC6-A34359FCC4DD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the Meta-Learning model using a Deep Learning framework (</a:t>
          </a:r>
          <a:r>
            <a:rPr lang="en-US" b="1" err="1">
              <a:latin typeface="Calibri Light" panose="020F0302020204030204"/>
            </a:rPr>
            <a:t>Tensorflow</a:t>
          </a:r>
          <a:r>
            <a:rPr lang="en-US" b="1">
              <a:latin typeface="Calibri Light" panose="020F0302020204030204"/>
            </a:rPr>
            <a:t> or </a:t>
          </a:r>
          <a:r>
            <a:rPr lang="en-US" b="1" err="1">
              <a:latin typeface="Calibri Light" panose="020F0302020204030204"/>
            </a:rPr>
            <a:t>PyTorch</a:t>
          </a:r>
          <a:r>
            <a:rPr lang="en-US" b="1">
              <a:latin typeface="Calibri Light" panose="020F0302020204030204"/>
            </a:rPr>
            <a:t>)</a:t>
          </a:r>
          <a:endParaRPr lang="el-GR" b="1"/>
        </a:p>
      </dgm:t>
    </dgm:pt>
    <dgm:pt modelId="{41B6E2B5-D1BD-4C87-B2B7-BE10297C7B16}" type="parTrans" cxnId="{3FEF2291-348B-4904-804B-2614C9A97EF6}">
      <dgm:prSet/>
      <dgm:spPr/>
      <dgm:t>
        <a:bodyPr/>
        <a:lstStyle/>
        <a:p>
          <a:endParaRPr lang="en-GB"/>
        </a:p>
      </dgm:t>
    </dgm:pt>
    <dgm:pt modelId="{1FFA846B-C97F-4F6E-94C0-4E77B87E8312}" type="sibTrans" cxnId="{3FEF2291-348B-4904-804B-2614C9A97EF6}">
      <dgm:prSet/>
      <dgm:spPr/>
      <dgm:t>
        <a:bodyPr/>
        <a:lstStyle/>
        <a:p>
          <a:endParaRPr lang="en-GB"/>
        </a:p>
      </dgm:t>
    </dgm:pt>
    <dgm:pt modelId="{2A68E475-107A-4444-B309-AACF6CDB69CC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Evaluate</a:t>
          </a:r>
          <a:endParaRPr lang="el-GR" b="1"/>
        </a:p>
      </dgm:t>
    </dgm:pt>
    <dgm:pt modelId="{315D116C-6E32-4E32-B94A-593E16704374}" type="parTrans" cxnId="{CFACCEAD-9C7E-4402-9F74-7EC45F3A1825}">
      <dgm:prSet/>
      <dgm:spPr/>
      <dgm:t>
        <a:bodyPr/>
        <a:lstStyle/>
        <a:p>
          <a:endParaRPr lang="en-GB"/>
        </a:p>
      </dgm:t>
    </dgm:pt>
    <dgm:pt modelId="{E1E075A6-3330-4E97-9EBA-CA0ADF3E1964}" type="sibTrans" cxnId="{CFACCEAD-9C7E-4402-9F74-7EC45F3A1825}">
      <dgm:prSet/>
      <dgm:spPr/>
      <dgm:t>
        <a:bodyPr/>
        <a:lstStyle/>
        <a:p>
          <a:endParaRPr lang="en-GB"/>
        </a:p>
      </dgm:t>
    </dgm:pt>
    <dgm:pt modelId="{2AC73052-7CDB-4280-B3F1-281D3816B9FA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Evaluate the model, using proposed metrics</a:t>
          </a:r>
          <a:endParaRPr lang="el-GR" b="1"/>
        </a:p>
      </dgm:t>
    </dgm:pt>
    <dgm:pt modelId="{162228DF-6294-41C9-B0D5-ACB30FBF6FFA}" type="parTrans" cxnId="{2B6EA98C-987A-4B29-9487-4B2149F80EB2}">
      <dgm:prSet/>
      <dgm:spPr/>
      <dgm:t>
        <a:bodyPr/>
        <a:lstStyle/>
        <a:p>
          <a:endParaRPr lang="en-GB"/>
        </a:p>
      </dgm:t>
    </dgm:pt>
    <dgm:pt modelId="{205BFDE9-737E-44EF-BAC5-675152E25E4A}" type="sibTrans" cxnId="{2B6EA98C-987A-4B29-9487-4B2149F80EB2}">
      <dgm:prSet/>
      <dgm:spPr/>
      <dgm:t>
        <a:bodyPr/>
        <a:lstStyle/>
        <a:p>
          <a:endParaRPr lang="en-GB"/>
        </a:p>
      </dgm:t>
    </dgm:pt>
    <dgm:pt modelId="{9BA15B20-9B08-4BCA-BBE3-77493A387BCC}">
      <dgm:prSet phldr="0"/>
      <dgm:spPr/>
      <dgm:t>
        <a:bodyPr/>
        <a:lstStyle/>
        <a:p>
          <a:pPr rtl="0"/>
          <a:r>
            <a:rPr lang="en-US" b="1">
              <a:latin typeface="Calibri Light" panose="020F0302020204030204"/>
            </a:rPr>
            <a:t>Compare</a:t>
          </a:r>
          <a:endParaRPr lang="el-GR" b="1"/>
        </a:p>
      </dgm:t>
    </dgm:pt>
    <dgm:pt modelId="{EA779B68-21F1-4622-A01D-271995D3C9A4}" type="parTrans" cxnId="{C4599687-C99F-4C1E-B41B-B8A74CBC5230}">
      <dgm:prSet/>
      <dgm:spPr/>
      <dgm:t>
        <a:bodyPr/>
        <a:lstStyle/>
        <a:p>
          <a:endParaRPr lang="en-GB"/>
        </a:p>
      </dgm:t>
    </dgm:pt>
    <dgm:pt modelId="{E57392A8-6FB5-4B8B-82CD-7C3336A65825}" type="sibTrans" cxnId="{C4599687-C99F-4C1E-B41B-B8A74CBC5230}">
      <dgm:prSet/>
      <dgm:spPr/>
      <dgm:t>
        <a:bodyPr/>
        <a:lstStyle/>
        <a:p>
          <a:endParaRPr lang="en-GB"/>
        </a:p>
      </dgm:t>
    </dgm:pt>
    <dgm:pt modelId="{78253FF6-4BE0-4553-A4D4-D9D59E57EC18}" type="pres">
      <dgm:prSet presAssocID="{BAE64AC6-D0E2-477C-8408-E7542D55C1C9}" presName="Name0" presStyleCnt="0">
        <dgm:presLayoutVars>
          <dgm:dir/>
          <dgm:animLvl val="lvl"/>
          <dgm:resizeHandles val="exact"/>
        </dgm:presLayoutVars>
      </dgm:prSet>
      <dgm:spPr/>
    </dgm:pt>
    <dgm:pt modelId="{EA5E7DD8-FE0B-45F2-80FE-8637E5082B79}" type="pres">
      <dgm:prSet presAssocID="{9BA15B20-9B08-4BCA-BBE3-77493A387BCC}" presName="boxAndChildren" presStyleCnt="0"/>
      <dgm:spPr/>
    </dgm:pt>
    <dgm:pt modelId="{9F1E28A3-0FE7-4107-9713-B50CFB86993A}" type="pres">
      <dgm:prSet presAssocID="{9BA15B20-9B08-4BCA-BBE3-77493A387BCC}" presName="parentTextBox" presStyleLbl="alignNode1" presStyleIdx="0" presStyleCnt="7"/>
      <dgm:spPr/>
    </dgm:pt>
    <dgm:pt modelId="{D7BD1FD2-729D-4964-AEF1-F7F854CD51E2}" type="pres">
      <dgm:prSet presAssocID="{9BA15B20-9B08-4BCA-BBE3-77493A387BCC}" presName="descendantBox" presStyleLbl="bgAccFollowNode1" presStyleIdx="0" presStyleCnt="7"/>
      <dgm:spPr/>
    </dgm:pt>
    <dgm:pt modelId="{78626886-5CA8-4CB2-A60B-A8C394435474}" type="pres">
      <dgm:prSet presAssocID="{E1E075A6-3330-4E97-9EBA-CA0ADF3E1964}" presName="sp" presStyleCnt="0"/>
      <dgm:spPr/>
    </dgm:pt>
    <dgm:pt modelId="{5A7AC9E4-6158-404A-B830-4D9A5966F612}" type="pres">
      <dgm:prSet presAssocID="{2A68E475-107A-4444-B309-AACF6CDB69CC}" presName="arrowAndChildren" presStyleCnt="0"/>
      <dgm:spPr/>
    </dgm:pt>
    <dgm:pt modelId="{6999E615-ED6F-4A45-86D4-0C87A59BE4F5}" type="pres">
      <dgm:prSet presAssocID="{2A68E475-107A-4444-B309-AACF6CDB69CC}" presName="parentTextArrow" presStyleLbl="node1" presStyleIdx="0" presStyleCnt="0"/>
      <dgm:spPr/>
    </dgm:pt>
    <dgm:pt modelId="{3F860CBC-539F-4E73-BBF7-2FBABA958D8D}" type="pres">
      <dgm:prSet presAssocID="{2A68E475-107A-4444-B309-AACF6CDB69CC}" presName="arrow" presStyleLbl="alignNode1" presStyleIdx="1" presStyleCnt="7"/>
      <dgm:spPr/>
    </dgm:pt>
    <dgm:pt modelId="{165A3E42-8B16-42A5-89D8-1ECD63A87AF1}" type="pres">
      <dgm:prSet presAssocID="{2A68E475-107A-4444-B309-AACF6CDB69CC}" presName="descendantArrow" presStyleLbl="bgAccFollowNode1" presStyleIdx="1" presStyleCnt="7"/>
      <dgm:spPr/>
    </dgm:pt>
    <dgm:pt modelId="{4E406E2F-CF2C-4583-9C62-C3C6D898A608}" type="pres">
      <dgm:prSet presAssocID="{1860EDD6-8C8B-4AB2-92D0-5EEFBEAE988D}" presName="sp" presStyleCnt="0"/>
      <dgm:spPr/>
    </dgm:pt>
    <dgm:pt modelId="{3C18C532-F570-44C9-A9B2-E3798DD36D94}" type="pres">
      <dgm:prSet presAssocID="{CC2CE6F3-08D3-4374-BD6D-FC00B4670176}" presName="arrowAndChildren" presStyleCnt="0"/>
      <dgm:spPr/>
    </dgm:pt>
    <dgm:pt modelId="{3AA5B1F2-E059-4E88-AC9B-59350812F8BD}" type="pres">
      <dgm:prSet presAssocID="{CC2CE6F3-08D3-4374-BD6D-FC00B4670176}" presName="parentTextArrow" presStyleLbl="node1" presStyleIdx="0" presStyleCnt="0"/>
      <dgm:spPr/>
    </dgm:pt>
    <dgm:pt modelId="{D26DAA68-C5F6-48DA-A673-3F862CFE8931}" type="pres">
      <dgm:prSet presAssocID="{CC2CE6F3-08D3-4374-BD6D-FC00B4670176}" presName="arrow" presStyleLbl="alignNode1" presStyleIdx="2" presStyleCnt="7"/>
      <dgm:spPr/>
    </dgm:pt>
    <dgm:pt modelId="{BA48B8AA-F31A-47CA-B19F-2AB73404BCE7}" type="pres">
      <dgm:prSet presAssocID="{CC2CE6F3-08D3-4374-BD6D-FC00B4670176}" presName="descendantArrow" presStyleLbl="bgAccFollowNode1" presStyleIdx="2" presStyleCnt="7"/>
      <dgm:spPr/>
    </dgm:pt>
    <dgm:pt modelId="{99845F8C-5935-43E5-A180-263CF1645053}" type="pres">
      <dgm:prSet presAssocID="{02E4E96A-0B38-4FB9-97DE-3A05188F37FB}" presName="sp" presStyleCnt="0"/>
      <dgm:spPr/>
    </dgm:pt>
    <dgm:pt modelId="{9DA790BC-A3A9-4936-96F6-7C9A6A62E285}" type="pres">
      <dgm:prSet presAssocID="{0902D0DC-2D22-4CF2-B98D-3BDC40167B8D}" presName="arrowAndChildren" presStyleCnt="0"/>
      <dgm:spPr/>
    </dgm:pt>
    <dgm:pt modelId="{52116A30-1AE5-453C-B70E-089C08B452B5}" type="pres">
      <dgm:prSet presAssocID="{0902D0DC-2D22-4CF2-B98D-3BDC40167B8D}" presName="parentTextArrow" presStyleLbl="node1" presStyleIdx="0" presStyleCnt="0"/>
      <dgm:spPr/>
    </dgm:pt>
    <dgm:pt modelId="{52A6F0D1-9631-470A-A6A9-593D65D6AAB2}" type="pres">
      <dgm:prSet presAssocID="{0902D0DC-2D22-4CF2-B98D-3BDC40167B8D}" presName="arrow" presStyleLbl="alignNode1" presStyleIdx="3" presStyleCnt="7"/>
      <dgm:spPr/>
    </dgm:pt>
    <dgm:pt modelId="{A4D777CF-84F9-40FD-AA31-A2A15812D968}" type="pres">
      <dgm:prSet presAssocID="{0902D0DC-2D22-4CF2-B98D-3BDC40167B8D}" presName="descendantArrow" presStyleLbl="bgAccFollowNode1" presStyleIdx="3" presStyleCnt="7"/>
      <dgm:spPr/>
    </dgm:pt>
    <dgm:pt modelId="{E4312BBE-B464-4F01-8461-AAE95AF9CFE8}" type="pres">
      <dgm:prSet presAssocID="{23E36F40-5B4B-4B24-A921-7407CCEA89AF}" presName="sp" presStyleCnt="0"/>
      <dgm:spPr/>
    </dgm:pt>
    <dgm:pt modelId="{F0A81B53-7602-40FD-A357-ECC339D72F40}" type="pres">
      <dgm:prSet presAssocID="{1D442AB0-F4EE-4AE1-A5B7-493E12FE3991}" presName="arrowAndChildren" presStyleCnt="0"/>
      <dgm:spPr/>
    </dgm:pt>
    <dgm:pt modelId="{457164E3-87D1-48BC-B76B-32AF8C9A6B8C}" type="pres">
      <dgm:prSet presAssocID="{1D442AB0-F4EE-4AE1-A5B7-493E12FE3991}" presName="parentTextArrow" presStyleLbl="node1" presStyleIdx="0" presStyleCnt="0"/>
      <dgm:spPr/>
    </dgm:pt>
    <dgm:pt modelId="{0568644F-BEBD-4F69-9BAA-5B11870DDE2C}" type="pres">
      <dgm:prSet presAssocID="{1D442AB0-F4EE-4AE1-A5B7-493E12FE3991}" presName="arrow" presStyleLbl="alignNode1" presStyleIdx="4" presStyleCnt="7"/>
      <dgm:spPr/>
    </dgm:pt>
    <dgm:pt modelId="{D821FB19-E851-455D-8646-F757CDC01040}" type="pres">
      <dgm:prSet presAssocID="{1D442AB0-F4EE-4AE1-A5B7-493E12FE3991}" presName="descendantArrow" presStyleLbl="bgAccFollowNode1" presStyleIdx="4" presStyleCnt="7"/>
      <dgm:spPr/>
    </dgm:pt>
    <dgm:pt modelId="{76066AFE-A89E-437C-A595-1F228CD99BC8}" type="pres">
      <dgm:prSet presAssocID="{E647E874-B814-42D6-9A98-8CCAEFE8C06C}" presName="sp" presStyleCnt="0"/>
      <dgm:spPr/>
    </dgm:pt>
    <dgm:pt modelId="{8101A8FC-A8E7-460A-939C-3B03E6F14CDA}" type="pres">
      <dgm:prSet presAssocID="{6E761229-9CF3-4326-8772-3C8E299F2CFD}" presName="arrowAndChildren" presStyleCnt="0"/>
      <dgm:spPr/>
    </dgm:pt>
    <dgm:pt modelId="{6189AE85-1F70-4C44-89B7-0769C2EA7AA7}" type="pres">
      <dgm:prSet presAssocID="{6E761229-9CF3-4326-8772-3C8E299F2CFD}" presName="parentTextArrow" presStyleLbl="node1" presStyleIdx="0" presStyleCnt="0"/>
      <dgm:spPr/>
    </dgm:pt>
    <dgm:pt modelId="{3DD0DEF6-D011-4389-BAB0-846713C8438C}" type="pres">
      <dgm:prSet presAssocID="{6E761229-9CF3-4326-8772-3C8E299F2CFD}" presName="arrow" presStyleLbl="alignNode1" presStyleIdx="5" presStyleCnt="7"/>
      <dgm:spPr/>
    </dgm:pt>
    <dgm:pt modelId="{FAE3D7AE-0789-4B3A-BC72-DCCEA4F8A898}" type="pres">
      <dgm:prSet presAssocID="{6E761229-9CF3-4326-8772-3C8E299F2CFD}" presName="descendantArrow" presStyleLbl="bgAccFollowNode1" presStyleIdx="5" presStyleCnt="7"/>
      <dgm:spPr/>
    </dgm:pt>
    <dgm:pt modelId="{75B564E8-E0B6-438F-9475-971EB308421F}" type="pres">
      <dgm:prSet presAssocID="{085400D9-5C87-4324-95FC-F1295BA10ECA}" presName="sp" presStyleCnt="0"/>
      <dgm:spPr/>
    </dgm:pt>
    <dgm:pt modelId="{81DD0932-0E7A-41C0-9F05-90BE303D5E93}" type="pres">
      <dgm:prSet presAssocID="{E68CA3C9-32A0-4938-99C6-D08C2A8C507E}" presName="arrowAndChildren" presStyleCnt="0"/>
      <dgm:spPr/>
    </dgm:pt>
    <dgm:pt modelId="{884C930B-C8B7-48A8-AF8C-304CDB6B6842}" type="pres">
      <dgm:prSet presAssocID="{E68CA3C9-32A0-4938-99C6-D08C2A8C507E}" presName="parentTextArrow" presStyleLbl="node1" presStyleIdx="0" presStyleCnt="0"/>
      <dgm:spPr/>
    </dgm:pt>
    <dgm:pt modelId="{509CACEC-0B45-4916-ABF9-0DD3DC9A6500}" type="pres">
      <dgm:prSet presAssocID="{E68CA3C9-32A0-4938-99C6-D08C2A8C507E}" presName="arrow" presStyleLbl="alignNode1" presStyleIdx="6" presStyleCnt="7"/>
      <dgm:spPr/>
    </dgm:pt>
    <dgm:pt modelId="{E8451A30-EBD8-45E7-8CC1-8DF565607E85}" type="pres">
      <dgm:prSet presAssocID="{E68CA3C9-32A0-4938-99C6-D08C2A8C507E}" presName="descendantArrow" presStyleLbl="bgAccFollowNode1" presStyleIdx="6" presStyleCnt="7"/>
      <dgm:spPr/>
    </dgm:pt>
  </dgm:ptLst>
  <dgm:cxnLst>
    <dgm:cxn modelId="{DBDD4704-BC27-467B-81F5-81F4DEF2B3F2}" type="presOf" srcId="{2AC73052-7CDB-4280-B3F1-281D3816B9FA}" destId="{165A3E42-8B16-42A5-89D8-1ECD63A87AF1}" srcOrd="0" destOrd="0" presId="urn:microsoft.com/office/officeart/2016/7/layout/VerticalDownArrowProcess"/>
    <dgm:cxn modelId="{41E06205-9396-4B9C-9AFE-D93FC4BE2019}" srcId="{E68CA3C9-32A0-4938-99C6-D08C2A8C507E}" destId="{B8DAC7A9-3D40-4E8D-AD6D-78F00F24E2B9}" srcOrd="0" destOrd="0" parTransId="{1AB8A5AC-9FA5-4696-814E-1DB72E513D21}" sibTransId="{9A361DDC-9C34-43FB-AB1F-88502B66B9DE}"/>
    <dgm:cxn modelId="{9B319412-66ED-4E77-AC97-CEDED70C54E2}" type="presOf" srcId="{6E761229-9CF3-4326-8772-3C8E299F2CFD}" destId="{3DD0DEF6-D011-4389-BAB0-846713C8438C}" srcOrd="1" destOrd="0" presId="urn:microsoft.com/office/officeart/2016/7/layout/VerticalDownArrowProcess"/>
    <dgm:cxn modelId="{1D83D013-CAB0-4D52-9C9E-DDD2A125B830}" type="presOf" srcId="{65BD3A99-E666-4F6E-9C7A-626CBD0E0E46}" destId="{D821FB19-E851-455D-8646-F757CDC01040}" srcOrd="0" destOrd="0" presId="urn:microsoft.com/office/officeart/2016/7/layout/VerticalDownArrowProcess"/>
    <dgm:cxn modelId="{71E80115-32DE-463D-BCEA-D57563F829A9}" type="presOf" srcId="{1D442AB0-F4EE-4AE1-A5B7-493E12FE3991}" destId="{457164E3-87D1-48BC-B76B-32AF8C9A6B8C}" srcOrd="0" destOrd="0" presId="urn:microsoft.com/office/officeart/2016/7/layout/VerticalDownArrowProcess"/>
    <dgm:cxn modelId="{D4BEEE3B-8BD1-4A06-A92D-1D7811F46268}" type="presOf" srcId="{E68CA3C9-32A0-4938-99C6-D08C2A8C507E}" destId="{884C930B-C8B7-48A8-AF8C-304CDB6B6842}" srcOrd="0" destOrd="0" presId="urn:microsoft.com/office/officeart/2016/7/layout/VerticalDownArrowProcess"/>
    <dgm:cxn modelId="{51E0F55D-515C-4F66-AF2B-783784D3931F}" type="presOf" srcId="{E68CA3C9-32A0-4938-99C6-D08C2A8C507E}" destId="{509CACEC-0B45-4916-ABF9-0DD3DC9A6500}" srcOrd="1" destOrd="0" presId="urn:microsoft.com/office/officeart/2016/7/layout/VerticalDownArrowProcess"/>
    <dgm:cxn modelId="{3A5B0042-D1F4-4428-A333-C42E523FB443}" srcId="{BAE64AC6-D0E2-477C-8408-E7542D55C1C9}" destId="{CC2CE6F3-08D3-4374-BD6D-FC00B4670176}" srcOrd="4" destOrd="0" parTransId="{5D1DFE11-CE0C-4E9D-80D3-DF83B7BDCBAE}" sibTransId="{1860EDD6-8C8B-4AB2-92D0-5EEFBEAE988D}"/>
    <dgm:cxn modelId="{6B873468-4A99-422E-8436-E7B089DCC6BD}" type="presOf" srcId="{0902D0DC-2D22-4CF2-B98D-3BDC40167B8D}" destId="{52A6F0D1-9631-470A-A6A9-593D65D6AAB2}" srcOrd="1" destOrd="0" presId="urn:microsoft.com/office/officeart/2016/7/layout/VerticalDownArrowProcess"/>
    <dgm:cxn modelId="{6D41BB69-21FC-469D-BCA3-D63E23912A86}" type="presOf" srcId="{794C8D44-B34C-4832-9125-F526EED1A13B}" destId="{A4D777CF-84F9-40FD-AA31-A2A15812D968}" srcOrd="0" destOrd="0" presId="urn:microsoft.com/office/officeart/2016/7/layout/VerticalDownArrowProcess"/>
    <dgm:cxn modelId="{532C8D52-651F-42E6-ABEE-4386E274F833}" type="presOf" srcId="{1D442AB0-F4EE-4AE1-A5B7-493E12FE3991}" destId="{0568644F-BEBD-4F69-9BAA-5B11870DDE2C}" srcOrd="1" destOrd="0" presId="urn:microsoft.com/office/officeart/2016/7/layout/VerticalDownArrowProcess"/>
    <dgm:cxn modelId="{B965BE76-3083-4E4D-B3D5-83845E8898B4}" srcId="{BAE64AC6-D0E2-477C-8408-E7542D55C1C9}" destId="{E68CA3C9-32A0-4938-99C6-D08C2A8C507E}" srcOrd="0" destOrd="0" parTransId="{4AEC3A00-7EA0-4E17-A7A4-183086D4BE69}" sibTransId="{085400D9-5C87-4324-95FC-F1295BA10ECA}"/>
    <dgm:cxn modelId="{24D6EB78-DA62-49EE-9E06-0CAD888A920E}" srcId="{BAE64AC6-D0E2-477C-8408-E7542D55C1C9}" destId="{0902D0DC-2D22-4CF2-B98D-3BDC40167B8D}" srcOrd="3" destOrd="0" parTransId="{8EFF7B9B-F2D1-462C-A343-E170EDB2133B}" sibTransId="{02E4E96A-0B38-4FB9-97DE-3A05188F37FB}"/>
    <dgm:cxn modelId="{E9D2697F-3B78-4B55-AF61-9492FA431834}" type="presOf" srcId="{9BA15B20-9B08-4BCA-BBE3-77493A387BCC}" destId="{9F1E28A3-0FE7-4107-9713-B50CFB86993A}" srcOrd="0" destOrd="0" presId="urn:microsoft.com/office/officeart/2016/7/layout/VerticalDownArrowProcess"/>
    <dgm:cxn modelId="{180A9B81-E986-4A57-AE03-6488826EA897}" type="presOf" srcId="{CC2CE6F3-08D3-4374-BD6D-FC00B4670176}" destId="{3AA5B1F2-E059-4E88-AC9B-59350812F8BD}" srcOrd="0" destOrd="0" presId="urn:microsoft.com/office/officeart/2016/7/layout/VerticalDownArrowProcess"/>
    <dgm:cxn modelId="{B61BA785-77CD-4061-A3F5-0E80F94F1E3E}" srcId="{9BA15B20-9B08-4BCA-BBE3-77493A387BCC}" destId="{19B16A3D-41F0-4366-B88F-CB9DD5D51A72}" srcOrd="0" destOrd="0" parTransId="{DC4EF66B-912F-424B-BC84-32489674A5F1}" sibTransId="{29EED873-A410-436B-9E57-2AA10A89769A}"/>
    <dgm:cxn modelId="{C4599687-C99F-4C1E-B41B-B8A74CBC5230}" srcId="{BAE64AC6-D0E2-477C-8408-E7542D55C1C9}" destId="{9BA15B20-9B08-4BCA-BBE3-77493A387BCC}" srcOrd="6" destOrd="0" parTransId="{EA779B68-21F1-4622-A01D-271995D3C9A4}" sibTransId="{E57392A8-6FB5-4B8B-82CD-7C3336A65825}"/>
    <dgm:cxn modelId="{2B6EA98C-987A-4B29-9487-4B2149F80EB2}" srcId="{2A68E475-107A-4444-B309-AACF6CDB69CC}" destId="{2AC73052-7CDB-4280-B3F1-281D3816B9FA}" srcOrd="0" destOrd="0" parTransId="{162228DF-6294-41C9-B0D5-ACB30FBF6FFA}" sibTransId="{205BFDE9-737E-44EF-BAC5-675152E25E4A}"/>
    <dgm:cxn modelId="{3FEF2291-348B-4904-804B-2614C9A97EF6}" srcId="{CC2CE6F3-08D3-4374-BD6D-FC00B4670176}" destId="{F15258DD-1C1E-43A1-9EC6-A34359FCC4DD}" srcOrd="0" destOrd="0" parTransId="{41B6E2B5-D1BD-4C87-B2B7-BE10297C7B16}" sibTransId="{1FFA846B-C97F-4F6E-94C0-4E77B87E8312}"/>
    <dgm:cxn modelId="{9C27BCA0-BAF4-40AF-A426-1AB8733A22B9}" type="presOf" srcId="{1E801D2B-91AF-4747-A98A-059F258AF7D5}" destId="{FAE3D7AE-0789-4B3A-BC72-DCCEA4F8A898}" srcOrd="0" destOrd="0" presId="urn:microsoft.com/office/officeart/2016/7/layout/VerticalDownArrowProcess"/>
    <dgm:cxn modelId="{5E2C13A5-BDD0-4813-A9F8-7952EFE8AF99}" type="presOf" srcId="{2A68E475-107A-4444-B309-AACF6CDB69CC}" destId="{6999E615-ED6F-4A45-86D4-0C87A59BE4F5}" srcOrd="0" destOrd="0" presId="urn:microsoft.com/office/officeart/2016/7/layout/VerticalDownArrowProcess"/>
    <dgm:cxn modelId="{40C546A6-2E4E-43C2-B3A0-AD003AE471B3}" type="presOf" srcId="{CC2CE6F3-08D3-4374-BD6D-FC00B4670176}" destId="{D26DAA68-C5F6-48DA-A673-3F862CFE8931}" srcOrd="1" destOrd="0" presId="urn:microsoft.com/office/officeart/2016/7/layout/VerticalDownArrowProcess"/>
    <dgm:cxn modelId="{AB6E27AB-FDD0-4EAA-A8EC-42504776694E}" type="presOf" srcId="{BAE64AC6-D0E2-477C-8408-E7542D55C1C9}" destId="{78253FF6-4BE0-4553-A4D4-D9D59E57EC18}" srcOrd="0" destOrd="0" presId="urn:microsoft.com/office/officeart/2016/7/layout/VerticalDownArrowProcess"/>
    <dgm:cxn modelId="{CFACCEAD-9C7E-4402-9F74-7EC45F3A1825}" srcId="{BAE64AC6-D0E2-477C-8408-E7542D55C1C9}" destId="{2A68E475-107A-4444-B309-AACF6CDB69CC}" srcOrd="5" destOrd="0" parTransId="{315D116C-6E32-4E32-B94A-593E16704374}" sibTransId="{E1E075A6-3330-4E97-9EBA-CA0ADF3E1964}"/>
    <dgm:cxn modelId="{8C840FB5-2429-49F3-9EA1-135E28D63B4E}" srcId="{BAE64AC6-D0E2-477C-8408-E7542D55C1C9}" destId="{1D442AB0-F4EE-4AE1-A5B7-493E12FE3991}" srcOrd="2" destOrd="0" parTransId="{B8C8F873-643A-4DF6-AAE6-651DEB7F9A0A}" sibTransId="{23E36F40-5B4B-4B24-A921-7407CCEA89AF}"/>
    <dgm:cxn modelId="{00E1A1B5-23E4-4672-8BED-B226E1CE5BED}" srcId="{0902D0DC-2D22-4CF2-B98D-3BDC40167B8D}" destId="{794C8D44-B34C-4832-9125-F526EED1A13B}" srcOrd="0" destOrd="0" parTransId="{F87EE409-EF7A-43FD-870A-FFAF51ACDA1B}" sibTransId="{741EFA6F-1DD8-4916-97D7-817A74F95D0D}"/>
    <dgm:cxn modelId="{A8339BC2-E6DB-4778-ACA4-01BA4872B85D}" type="presOf" srcId="{2A68E475-107A-4444-B309-AACF6CDB69CC}" destId="{3F860CBC-539F-4E73-BBF7-2FBABA958D8D}" srcOrd="1" destOrd="0" presId="urn:microsoft.com/office/officeart/2016/7/layout/VerticalDownArrowProcess"/>
    <dgm:cxn modelId="{5EE81FC6-8E31-4161-9A28-FAE9E996AFE5}" type="presOf" srcId="{6E761229-9CF3-4326-8772-3C8E299F2CFD}" destId="{6189AE85-1F70-4C44-89B7-0769C2EA7AA7}" srcOrd="0" destOrd="0" presId="urn:microsoft.com/office/officeart/2016/7/layout/VerticalDownArrowProcess"/>
    <dgm:cxn modelId="{469F9DCA-6861-4E66-8B5E-281C105B7C43}" type="presOf" srcId="{B8DAC7A9-3D40-4E8D-AD6D-78F00F24E2B9}" destId="{E8451A30-EBD8-45E7-8CC1-8DF565607E85}" srcOrd="0" destOrd="0" presId="urn:microsoft.com/office/officeart/2016/7/layout/VerticalDownArrowProcess"/>
    <dgm:cxn modelId="{7F0AE9CD-4CE7-4942-B6F1-7FD8F5CF4128}" type="presOf" srcId="{F15258DD-1C1E-43A1-9EC6-A34359FCC4DD}" destId="{BA48B8AA-F31A-47CA-B19F-2AB73404BCE7}" srcOrd="0" destOrd="0" presId="urn:microsoft.com/office/officeart/2016/7/layout/VerticalDownArrowProcess"/>
    <dgm:cxn modelId="{5D431FCE-0A7B-41ED-B798-8F8BCC42DB2E}" type="presOf" srcId="{19B16A3D-41F0-4366-B88F-CB9DD5D51A72}" destId="{D7BD1FD2-729D-4964-AEF1-F7F854CD51E2}" srcOrd="0" destOrd="0" presId="urn:microsoft.com/office/officeart/2016/7/layout/VerticalDownArrowProcess"/>
    <dgm:cxn modelId="{54C596DB-6546-49F7-BA3F-7505D3471F89}" type="presOf" srcId="{0902D0DC-2D22-4CF2-B98D-3BDC40167B8D}" destId="{52116A30-1AE5-453C-B70E-089C08B452B5}" srcOrd="0" destOrd="0" presId="urn:microsoft.com/office/officeart/2016/7/layout/VerticalDownArrowProcess"/>
    <dgm:cxn modelId="{B42515DC-69B3-45E3-A68A-CD070101DB49}" srcId="{BAE64AC6-D0E2-477C-8408-E7542D55C1C9}" destId="{6E761229-9CF3-4326-8772-3C8E299F2CFD}" srcOrd="1" destOrd="0" parTransId="{7E06FA8D-1208-4E18-B1FB-A0470FF5A537}" sibTransId="{E647E874-B814-42D6-9A98-8CCAEFE8C06C}"/>
    <dgm:cxn modelId="{683B65EC-514C-4729-82D0-CE877D7A37F9}" srcId="{6E761229-9CF3-4326-8772-3C8E299F2CFD}" destId="{1E801D2B-91AF-4747-A98A-059F258AF7D5}" srcOrd="0" destOrd="0" parTransId="{7D88400D-897F-48F2-8AD4-F9A00A272F0A}" sibTransId="{875C048C-2FA7-4EC9-B47F-9FC20CDA658B}"/>
    <dgm:cxn modelId="{46C247F0-8F8D-4E74-8F1D-3F48CC6ECD62}" srcId="{1D442AB0-F4EE-4AE1-A5B7-493E12FE3991}" destId="{65BD3A99-E666-4F6E-9C7A-626CBD0E0E46}" srcOrd="0" destOrd="0" parTransId="{231A048A-B97D-44AD-92DC-5D3053AF0C29}" sibTransId="{252DAB6F-B6B6-4A9E-A16B-82F5597E0E26}"/>
    <dgm:cxn modelId="{CE3E76D3-6DD0-4F07-A152-3CD07B773074}" type="presParOf" srcId="{78253FF6-4BE0-4553-A4D4-D9D59E57EC18}" destId="{EA5E7DD8-FE0B-45F2-80FE-8637E5082B79}" srcOrd="0" destOrd="0" presId="urn:microsoft.com/office/officeart/2016/7/layout/VerticalDownArrowProcess"/>
    <dgm:cxn modelId="{A8EDD26C-171C-4550-AD9A-C451899AC442}" type="presParOf" srcId="{EA5E7DD8-FE0B-45F2-80FE-8637E5082B79}" destId="{9F1E28A3-0FE7-4107-9713-B50CFB86993A}" srcOrd="0" destOrd="0" presId="urn:microsoft.com/office/officeart/2016/7/layout/VerticalDownArrowProcess"/>
    <dgm:cxn modelId="{E82EE846-D419-4903-88D7-EC525839455C}" type="presParOf" srcId="{EA5E7DD8-FE0B-45F2-80FE-8637E5082B79}" destId="{D7BD1FD2-729D-4964-AEF1-F7F854CD51E2}" srcOrd="1" destOrd="0" presId="urn:microsoft.com/office/officeart/2016/7/layout/VerticalDownArrowProcess"/>
    <dgm:cxn modelId="{FF45E2EE-03D3-486A-8DC0-D0EE708A8732}" type="presParOf" srcId="{78253FF6-4BE0-4553-A4D4-D9D59E57EC18}" destId="{78626886-5CA8-4CB2-A60B-A8C394435474}" srcOrd="1" destOrd="0" presId="urn:microsoft.com/office/officeart/2016/7/layout/VerticalDownArrowProcess"/>
    <dgm:cxn modelId="{230AD803-F8B9-4000-BA39-A6DA4A8A035C}" type="presParOf" srcId="{78253FF6-4BE0-4553-A4D4-D9D59E57EC18}" destId="{5A7AC9E4-6158-404A-B830-4D9A5966F612}" srcOrd="2" destOrd="0" presId="urn:microsoft.com/office/officeart/2016/7/layout/VerticalDownArrowProcess"/>
    <dgm:cxn modelId="{837D2B35-4003-43B2-8F23-A532C1BE66CD}" type="presParOf" srcId="{5A7AC9E4-6158-404A-B830-4D9A5966F612}" destId="{6999E615-ED6F-4A45-86D4-0C87A59BE4F5}" srcOrd="0" destOrd="0" presId="urn:microsoft.com/office/officeart/2016/7/layout/VerticalDownArrowProcess"/>
    <dgm:cxn modelId="{595A6319-08AB-4B31-91A7-699926787FF3}" type="presParOf" srcId="{5A7AC9E4-6158-404A-B830-4D9A5966F612}" destId="{3F860CBC-539F-4E73-BBF7-2FBABA958D8D}" srcOrd="1" destOrd="0" presId="urn:microsoft.com/office/officeart/2016/7/layout/VerticalDownArrowProcess"/>
    <dgm:cxn modelId="{5E3114F6-DEB2-4A5A-A3EB-F8ED358AC647}" type="presParOf" srcId="{5A7AC9E4-6158-404A-B830-4D9A5966F612}" destId="{165A3E42-8B16-42A5-89D8-1ECD63A87AF1}" srcOrd="2" destOrd="0" presId="urn:microsoft.com/office/officeart/2016/7/layout/VerticalDownArrowProcess"/>
    <dgm:cxn modelId="{31FCF093-230F-4C3A-8502-25F008AEDFF2}" type="presParOf" srcId="{78253FF6-4BE0-4553-A4D4-D9D59E57EC18}" destId="{4E406E2F-CF2C-4583-9C62-C3C6D898A608}" srcOrd="3" destOrd="0" presId="urn:microsoft.com/office/officeart/2016/7/layout/VerticalDownArrowProcess"/>
    <dgm:cxn modelId="{2A370AFA-78B8-479B-B98C-063BFDE5BAFE}" type="presParOf" srcId="{78253FF6-4BE0-4553-A4D4-D9D59E57EC18}" destId="{3C18C532-F570-44C9-A9B2-E3798DD36D94}" srcOrd="4" destOrd="0" presId="urn:microsoft.com/office/officeart/2016/7/layout/VerticalDownArrowProcess"/>
    <dgm:cxn modelId="{F696397B-6237-4E22-A55C-8C5E9194909D}" type="presParOf" srcId="{3C18C532-F570-44C9-A9B2-E3798DD36D94}" destId="{3AA5B1F2-E059-4E88-AC9B-59350812F8BD}" srcOrd="0" destOrd="0" presId="urn:microsoft.com/office/officeart/2016/7/layout/VerticalDownArrowProcess"/>
    <dgm:cxn modelId="{96ABBC42-4F5E-4FB6-BD64-364B820C35D7}" type="presParOf" srcId="{3C18C532-F570-44C9-A9B2-E3798DD36D94}" destId="{D26DAA68-C5F6-48DA-A673-3F862CFE8931}" srcOrd="1" destOrd="0" presId="urn:microsoft.com/office/officeart/2016/7/layout/VerticalDownArrowProcess"/>
    <dgm:cxn modelId="{83B304EC-577E-486F-859B-8C0F09F8397F}" type="presParOf" srcId="{3C18C532-F570-44C9-A9B2-E3798DD36D94}" destId="{BA48B8AA-F31A-47CA-B19F-2AB73404BCE7}" srcOrd="2" destOrd="0" presId="urn:microsoft.com/office/officeart/2016/7/layout/VerticalDownArrowProcess"/>
    <dgm:cxn modelId="{E5E4FA50-86AC-487B-B65F-156D893F60F7}" type="presParOf" srcId="{78253FF6-4BE0-4553-A4D4-D9D59E57EC18}" destId="{99845F8C-5935-43E5-A180-263CF1645053}" srcOrd="5" destOrd="0" presId="urn:microsoft.com/office/officeart/2016/7/layout/VerticalDownArrowProcess"/>
    <dgm:cxn modelId="{519FF6B4-9DF0-43D8-BCA7-358344ACFB0E}" type="presParOf" srcId="{78253FF6-4BE0-4553-A4D4-D9D59E57EC18}" destId="{9DA790BC-A3A9-4936-96F6-7C9A6A62E285}" srcOrd="6" destOrd="0" presId="urn:microsoft.com/office/officeart/2016/7/layout/VerticalDownArrowProcess"/>
    <dgm:cxn modelId="{61156D7A-A1B7-4FFB-BE77-D4DE957E8FE3}" type="presParOf" srcId="{9DA790BC-A3A9-4936-96F6-7C9A6A62E285}" destId="{52116A30-1AE5-453C-B70E-089C08B452B5}" srcOrd="0" destOrd="0" presId="urn:microsoft.com/office/officeart/2016/7/layout/VerticalDownArrowProcess"/>
    <dgm:cxn modelId="{E82BF06B-5A97-4C7B-96E3-FC0C7AA4A7CC}" type="presParOf" srcId="{9DA790BC-A3A9-4936-96F6-7C9A6A62E285}" destId="{52A6F0D1-9631-470A-A6A9-593D65D6AAB2}" srcOrd="1" destOrd="0" presId="urn:microsoft.com/office/officeart/2016/7/layout/VerticalDownArrowProcess"/>
    <dgm:cxn modelId="{1DC0340F-2643-420B-B7F1-6C42DAACF8AE}" type="presParOf" srcId="{9DA790BC-A3A9-4936-96F6-7C9A6A62E285}" destId="{A4D777CF-84F9-40FD-AA31-A2A15812D968}" srcOrd="2" destOrd="0" presId="urn:microsoft.com/office/officeart/2016/7/layout/VerticalDownArrowProcess"/>
    <dgm:cxn modelId="{637BAC92-28D9-473E-AEDF-E669C9BEC5F0}" type="presParOf" srcId="{78253FF6-4BE0-4553-A4D4-D9D59E57EC18}" destId="{E4312BBE-B464-4F01-8461-AAE95AF9CFE8}" srcOrd="7" destOrd="0" presId="urn:microsoft.com/office/officeart/2016/7/layout/VerticalDownArrowProcess"/>
    <dgm:cxn modelId="{76EE685A-C444-4BA7-A024-E0EB0307966A}" type="presParOf" srcId="{78253FF6-4BE0-4553-A4D4-D9D59E57EC18}" destId="{F0A81B53-7602-40FD-A357-ECC339D72F40}" srcOrd="8" destOrd="0" presId="urn:microsoft.com/office/officeart/2016/7/layout/VerticalDownArrowProcess"/>
    <dgm:cxn modelId="{DE415005-E9C9-410B-A57C-0560500553A4}" type="presParOf" srcId="{F0A81B53-7602-40FD-A357-ECC339D72F40}" destId="{457164E3-87D1-48BC-B76B-32AF8C9A6B8C}" srcOrd="0" destOrd="0" presId="urn:microsoft.com/office/officeart/2016/7/layout/VerticalDownArrowProcess"/>
    <dgm:cxn modelId="{5936C71D-AA20-4F25-9C30-59D29E01E3C2}" type="presParOf" srcId="{F0A81B53-7602-40FD-A357-ECC339D72F40}" destId="{0568644F-BEBD-4F69-9BAA-5B11870DDE2C}" srcOrd="1" destOrd="0" presId="urn:microsoft.com/office/officeart/2016/7/layout/VerticalDownArrowProcess"/>
    <dgm:cxn modelId="{8273456A-173A-4640-9333-AA1539549E38}" type="presParOf" srcId="{F0A81B53-7602-40FD-A357-ECC339D72F40}" destId="{D821FB19-E851-455D-8646-F757CDC01040}" srcOrd="2" destOrd="0" presId="urn:microsoft.com/office/officeart/2016/7/layout/VerticalDownArrowProcess"/>
    <dgm:cxn modelId="{9629DED9-3325-4D9C-993D-15FC648D5BAF}" type="presParOf" srcId="{78253FF6-4BE0-4553-A4D4-D9D59E57EC18}" destId="{76066AFE-A89E-437C-A595-1F228CD99BC8}" srcOrd="9" destOrd="0" presId="urn:microsoft.com/office/officeart/2016/7/layout/VerticalDownArrowProcess"/>
    <dgm:cxn modelId="{4E8A2A59-128B-4AD1-AD5E-59F00F4B58B6}" type="presParOf" srcId="{78253FF6-4BE0-4553-A4D4-D9D59E57EC18}" destId="{8101A8FC-A8E7-460A-939C-3B03E6F14CDA}" srcOrd="10" destOrd="0" presId="urn:microsoft.com/office/officeart/2016/7/layout/VerticalDownArrowProcess"/>
    <dgm:cxn modelId="{9936AECA-FC84-4EE5-989A-3FD8E1D027A7}" type="presParOf" srcId="{8101A8FC-A8E7-460A-939C-3B03E6F14CDA}" destId="{6189AE85-1F70-4C44-89B7-0769C2EA7AA7}" srcOrd="0" destOrd="0" presId="urn:microsoft.com/office/officeart/2016/7/layout/VerticalDownArrowProcess"/>
    <dgm:cxn modelId="{F1FCF85D-1708-4297-A29B-80D81B37CEB6}" type="presParOf" srcId="{8101A8FC-A8E7-460A-939C-3B03E6F14CDA}" destId="{3DD0DEF6-D011-4389-BAB0-846713C8438C}" srcOrd="1" destOrd="0" presId="urn:microsoft.com/office/officeart/2016/7/layout/VerticalDownArrowProcess"/>
    <dgm:cxn modelId="{CD10351C-570A-4C6C-96B1-F2E895E2A1BE}" type="presParOf" srcId="{8101A8FC-A8E7-460A-939C-3B03E6F14CDA}" destId="{FAE3D7AE-0789-4B3A-BC72-DCCEA4F8A898}" srcOrd="2" destOrd="0" presId="urn:microsoft.com/office/officeart/2016/7/layout/VerticalDownArrowProcess"/>
    <dgm:cxn modelId="{409C42D9-020C-4418-BDB1-911B857F9D5A}" type="presParOf" srcId="{78253FF6-4BE0-4553-A4D4-D9D59E57EC18}" destId="{75B564E8-E0B6-438F-9475-971EB308421F}" srcOrd="11" destOrd="0" presId="urn:microsoft.com/office/officeart/2016/7/layout/VerticalDownArrowProcess"/>
    <dgm:cxn modelId="{720E261F-CF45-4459-8B8A-500B22986B9A}" type="presParOf" srcId="{78253FF6-4BE0-4553-A4D4-D9D59E57EC18}" destId="{81DD0932-0E7A-41C0-9F05-90BE303D5E93}" srcOrd="12" destOrd="0" presId="urn:microsoft.com/office/officeart/2016/7/layout/VerticalDownArrowProcess"/>
    <dgm:cxn modelId="{22EFDCB9-E994-4748-96A5-9C41D1B60AA7}" type="presParOf" srcId="{81DD0932-0E7A-41C0-9F05-90BE303D5E93}" destId="{884C930B-C8B7-48A8-AF8C-304CDB6B6842}" srcOrd="0" destOrd="0" presId="urn:microsoft.com/office/officeart/2016/7/layout/VerticalDownArrowProcess"/>
    <dgm:cxn modelId="{F8D715E1-2FBC-46F7-A7EA-7B2FDB954D88}" type="presParOf" srcId="{81DD0932-0E7A-41C0-9F05-90BE303D5E93}" destId="{509CACEC-0B45-4916-ABF9-0DD3DC9A6500}" srcOrd="1" destOrd="0" presId="urn:microsoft.com/office/officeart/2016/7/layout/VerticalDownArrowProcess"/>
    <dgm:cxn modelId="{3A407B94-E5B5-421A-ACF2-166B0FD9857B}" type="presParOf" srcId="{81DD0932-0E7A-41C0-9F05-90BE303D5E93}" destId="{E8451A30-EBD8-45E7-8CC1-8DF565607E85}" srcOrd="2" destOrd="0" presId="urn:microsoft.com/office/officeart/2016/7/layout/VerticalDown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7BDE84C-1008-4FC4-A8D0-77203192B8D2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872E959-4543-48AB-ACB6-CE276493D2E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ordered the outputs of databases according to the citation score and the publication date</a:t>
          </a:r>
        </a:p>
      </dgm:t>
    </dgm:pt>
    <dgm:pt modelId="{DA56FD7A-5C10-4DD6-9368-EA12A60E4185}" type="parTrans" cxnId="{D5C31504-F5FD-45D3-B9FB-308B691305EB}">
      <dgm:prSet/>
      <dgm:spPr/>
      <dgm:t>
        <a:bodyPr/>
        <a:lstStyle/>
        <a:p>
          <a:endParaRPr lang="en-US"/>
        </a:p>
      </dgm:t>
    </dgm:pt>
    <dgm:pt modelId="{30B4DC98-FA7F-4F3B-9249-240BE1A3F355}" type="sibTrans" cxnId="{D5C31504-F5FD-45D3-B9FB-308B691305EB}">
      <dgm:prSet/>
      <dgm:spPr/>
      <dgm:t>
        <a:bodyPr/>
        <a:lstStyle/>
        <a:p>
          <a:endParaRPr lang="en-US"/>
        </a:p>
      </dgm:t>
    </dgm:pt>
    <dgm:pt modelId="{00CB3632-D6B8-4D81-8A87-E2477BBBF03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We selected the most recent approaches about Meta Learning in the following citation databases</a:t>
          </a:r>
        </a:p>
      </dgm:t>
    </dgm:pt>
    <dgm:pt modelId="{A36445AB-6F69-4FC2-92A0-65DD03424346}" type="parTrans" cxnId="{112B5AC9-0DF0-4D42-94FC-5820FEC9E09F}">
      <dgm:prSet/>
      <dgm:spPr/>
      <dgm:t>
        <a:bodyPr/>
        <a:lstStyle/>
        <a:p>
          <a:endParaRPr lang="en-US"/>
        </a:p>
      </dgm:t>
    </dgm:pt>
    <dgm:pt modelId="{FF5166A0-7499-46CE-B44E-CF98FE497D3B}" type="sibTrans" cxnId="{112B5AC9-0DF0-4D42-94FC-5820FEC9E09F}">
      <dgm:prSet/>
      <dgm:spPr/>
      <dgm:t>
        <a:bodyPr/>
        <a:lstStyle/>
        <a:p>
          <a:endParaRPr lang="en-US"/>
        </a:p>
      </dgm:t>
    </dgm:pt>
    <dgm:pt modelId="{EFB6141E-DA02-4DB7-AD78-894DE79A32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Search </a:t>
          </a:r>
          <a:r>
            <a:rPr lang="en-US">
              <a:latin typeface="Calibri Light" panose="020F0302020204030204"/>
            </a:rPr>
            <a:t>criteria</a:t>
          </a:r>
          <a:r>
            <a:rPr lang="en-US"/>
            <a:t>: </a:t>
          </a:r>
          <a:r>
            <a:rPr lang="en-US" b="1" i="1"/>
            <a:t>“Meta learning” AND “Covid”</a:t>
          </a:r>
          <a:r>
            <a:rPr lang="en-US" b="1" i="1">
              <a:latin typeface="Calibri Light" panose="020F0302020204030204"/>
            </a:rPr>
            <a:t> </a:t>
          </a:r>
          <a:r>
            <a:rPr lang="en-US" b="1" i="1"/>
            <a:t> AND “Diagnosis”</a:t>
          </a:r>
          <a:endParaRPr lang="en-US"/>
        </a:p>
      </dgm:t>
    </dgm:pt>
    <dgm:pt modelId="{5CB05ED0-B46F-4A76-968A-BB9A08ACDCC5}" type="parTrans" cxnId="{A5F9B68C-E554-F149-A3AB-9FFD60BE5868}">
      <dgm:prSet/>
      <dgm:spPr/>
      <dgm:t>
        <a:bodyPr/>
        <a:lstStyle/>
        <a:p>
          <a:endParaRPr lang="en-US"/>
        </a:p>
      </dgm:t>
    </dgm:pt>
    <dgm:pt modelId="{C21DE17A-ABA9-47DE-8B91-71A807FF7BB9}" type="sibTrans" cxnId="{A5F9B68C-E554-F149-A3AB-9FFD60BE5868}">
      <dgm:prSet/>
      <dgm:spPr/>
      <dgm:t>
        <a:bodyPr/>
        <a:lstStyle/>
        <a:p>
          <a:endParaRPr lang="en-US"/>
        </a:p>
      </dgm:t>
    </dgm:pt>
    <dgm:pt modelId="{E80AD82D-629F-4C56-9CCF-F33E240BADB7}" type="pres">
      <dgm:prSet presAssocID="{B7BDE84C-1008-4FC4-A8D0-77203192B8D2}" presName="root" presStyleCnt="0">
        <dgm:presLayoutVars>
          <dgm:dir/>
          <dgm:resizeHandles val="exact"/>
        </dgm:presLayoutVars>
      </dgm:prSet>
      <dgm:spPr/>
    </dgm:pt>
    <dgm:pt modelId="{BA56C93C-E08A-4664-82ED-9BAE6FC24963}" type="pres">
      <dgm:prSet presAssocID="{00CB3632-D6B8-4D81-8A87-E2477BBBF032}" presName="compNode" presStyleCnt="0"/>
      <dgm:spPr/>
    </dgm:pt>
    <dgm:pt modelId="{CF8812D4-A9C0-4C5F-BDA6-5E9ED8186B32}" type="pres">
      <dgm:prSet presAssocID="{00CB3632-D6B8-4D81-8A87-E2477BBBF032}" presName="bgRect" presStyleLbl="bgShp" presStyleIdx="0" presStyleCnt="3"/>
      <dgm:spPr/>
    </dgm:pt>
    <dgm:pt modelId="{78AEC76E-EA5D-4B18-A845-F74BFE60F65F}" type="pres">
      <dgm:prSet presAssocID="{00CB3632-D6B8-4D81-8A87-E2477BBBF0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Σημάδι ελέγχου"/>
        </a:ext>
      </dgm:extLst>
    </dgm:pt>
    <dgm:pt modelId="{59DDC6FB-B201-422A-A289-F8830A3E76F8}" type="pres">
      <dgm:prSet presAssocID="{00CB3632-D6B8-4D81-8A87-E2477BBBF032}" presName="spaceRect" presStyleCnt="0"/>
      <dgm:spPr/>
    </dgm:pt>
    <dgm:pt modelId="{E3F088C1-1A7E-4C1F-AB33-6CAAE8DBBA26}" type="pres">
      <dgm:prSet presAssocID="{00CB3632-D6B8-4D81-8A87-E2477BBBF032}" presName="parTx" presStyleLbl="revTx" presStyleIdx="0" presStyleCnt="3">
        <dgm:presLayoutVars>
          <dgm:chMax val="0"/>
          <dgm:chPref val="0"/>
        </dgm:presLayoutVars>
      </dgm:prSet>
      <dgm:spPr/>
    </dgm:pt>
    <dgm:pt modelId="{B949BAEF-4358-4C4A-86F5-8464C42BBA5F}" type="pres">
      <dgm:prSet presAssocID="{FF5166A0-7499-46CE-B44E-CF98FE497D3B}" presName="sibTrans" presStyleCnt="0"/>
      <dgm:spPr/>
    </dgm:pt>
    <dgm:pt modelId="{76559F20-5544-475C-A2BE-AF5E4D0F5898}" type="pres">
      <dgm:prSet presAssocID="{EFB6141E-DA02-4DB7-AD78-894DE79A3226}" presName="compNode" presStyleCnt="0"/>
      <dgm:spPr/>
    </dgm:pt>
    <dgm:pt modelId="{FB3A1EE0-D8CE-4FC6-A5F8-DA6A5CB33DBD}" type="pres">
      <dgm:prSet presAssocID="{EFB6141E-DA02-4DB7-AD78-894DE79A3226}" presName="bgRect" presStyleLbl="bgShp" presStyleIdx="1" presStyleCnt="3"/>
      <dgm:spPr/>
    </dgm:pt>
    <dgm:pt modelId="{BCABD7A6-830C-4FF5-8688-091302D82717}" type="pres">
      <dgm:prSet presAssocID="{EFB6141E-DA02-4DB7-AD78-894DE79A322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ιβλία"/>
        </a:ext>
      </dgm:extLst>
    </dgm:pt>
    <dgm:pt modelId="{A67123F2-8951-4D6F-8C0B-33C354436D82}" type="pres">
      <dgm:prSet presAssocID="{EFB6141E-DA02-4DB7-AD78-894DE79A3226}" presName="spaceRect" presStyleCnt="0"/>
      <dgm:spPr/>
    </dgm:pt>
    <dgm:pt modelId="{46F32521-43B7-46AF-9FA7-D75A75C84770}" type="pres">
      <dgm:prSet presAssocID="{EFB6141E-DA02-4DB7-AD78-894DE79A3226}" presName="parTx" presStyleLbl="revTx" presStyleIdx="1" presStyleCnt="3">
        <dgm:presLayoutVars>
          <dgm:chMax val="0"/>
          <dgm:chPref val="0"/>
        </dgm:presLayoutVars>
      </dgm:prSet>
      <dgm:spPr/>
    </dgm:pt>
    <dgm:pt modelId="{725E0300-DC6D-4B42-9E19-6D5202DDFE65}" type="pres">
      <dgm:prSet presAssocID="{C21DE17A-ABA9-47DE-8B91-71A807FF7BB9}" presName="sibTrans" presStyleCnt="0"/>
      <dgm:spPr/>
    </dgm:pt>
    <dgm:pt modelId="{6B2E61F9-F18D-42D4-9001-5A4AE10746B5}" type="pres">
      <dgm:prSet presAssocID="{D872E959-4543-48AB-ACB6-CE276493D2EF}" presName="compNode" presStyleCnt="0"/>
      <dgm:spPr/>
    </dgm:pt>
    <dgm:pt modelId="{3A662421-5FE8-4C04-B042-88EC66DF62F7}" type="pres">
      <dgm:prSet presAssocID="{D872E959-4543-48AB-ACB6-CE276493D2EF}" presName="bgRect" presStyleLbl="bgShp" presStyleIdx="2" presStyleCnt="3"/>
      <dgm:spPr/>
    </dgm:pt>
    <dgm:pt modelId="{6F915554-90FC-4209-8C32-52B5AE9267BE}" type="pres">
      <dgm:prSet presAssocID="{D872E959-4543-48AB-ACB6-CE276493D2EF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ρευνα"/>
        </a:ext>
      </dgm:extLst>
    </dgm:pt>
    <dgm:pt modelId="{96F54BA1-A110-4656-B86A-57A2FFF2F7A3}" type="pres">
      <dgm:prSet presAssocID="{D872E959-4543-48AB-ACB6-CE276493D2EF}" presName="spaceRect" presStyleCnt="0"/>
      <dgm:spPr/>
    </dgm:pt>
    <dgm:pt modelId="{3E62AF8C-A86E-493D-97F5-65A5EA572FA1}" type="pres">
      <dgm:prSet presAssocID="{D872E959-4543-48AB-ACB6-CE276493D2EF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D5C31504-F5FD-45D3-B9FB-308B691305EB}" srcId="{B7BDE84C-1008-4FC4-A8D0-77203192B8D2}" destId="{D872E959-4543-48AB-ACB6-CE276493D2EF}" srcOrd="2" destOrd="0" parTransId="{DA56FD7A-5C10-4DD6-9368-EA12A60E4185}" sibTransId="{30B4DC98-FA7F-4F3B-9249-240BE1A3F355}"/>
    <dgm:cxn modelId="{F11E9538-F70D-F145-9461-35E88DD7F72B}" type="presOf" srcId="{EFB6141E-DA02-4DB7-AD78-894DE79A3226}" destId="{46F32521-43B7-46AF-9FA7-D75A75C84770}" srcOrd="0" destOrd="0" presId="urn:microsoft.com/office/officeart/2018/2/layout/IconVerticalSolidList"/>
    <dgm:cxn modelId="{865F3A64-7F4E-E249-91EF-A5CFDA34D9EC}" type="presOf" srcId="{00CB3632-D6B8-4D81-8A87-E2477BBBF032}" destId="{E3F088C1-1A7E-4C1F-AB33-6CAAE8DBBA26}" srcOrd="0" destOrd="0" presId="urn:microsoft.com/office/officeart/2018/2/layout/IconVerticalSolidList"/>
    <dgm:cxn modelId="{A5F9B68C-E554-F149-A3AB-9FFD60BE5868}" srcId="{B7BDE84C-1008-4FC4-A8D0-77203192B8D2}" destId="{EFB6141E-DA02-4DB7-AD78-894DE79A3226}" srcOrd="1" destOrd="0" parTransId="{5CB05ED0-B46F-4A76-968A-BB9A08ACDCC5}" sibTransId="{C21DE17A-ABA9-47DE-8B91-71A807FF7BB9}"/>
    <dgm:cxn modelId="{112B5AC9-0DF0-4D42-94FC-5820FEC9E09F}" srcId="{B7BDE84C-1008-4FC4-A8D0-77203192B8D2}" destId="{00CB3632-D6B8-4D81-8A87-E2477BBBF032}" srcOrd="0" destOrd="0" parTransId="{A36445AB-6F69-4FC2-92A0-65DD03424346}" sibTransId="{FF5166A0-7499-46CE-B44E-CF98FE497D3B}"/>
    <dgm:cxn modelId="{D37EB3CB-039F-EF4A-93A9-1E2741280297}" type="presOf" srcId="{B7BDE84C-1008-4FC4-A8D0-77203192B8D2}" destId="{E80AD82D-629F-4C56-9CCF-F33E240BADB7}" srcOrd="0" destOrd="0" presId="urn:microsoft.com/office/officeart/2018/2/layout/IconVerticalSolidList"/>
    <dgm:cxn modelId="{8FA5F1F6-E431-964F-996C-8C70EEC90344}" type="presOf" srcId="{D872E959-4543-48AB-ACB6-CE276493D2EF}" destId="{3E62AF8C-A86E-493D-97F5-65A5EA572FA1}" srcOrd="0" destOrd="0" presId="urn:microsoft.com/office/officeart/2018/2/layout/IconVerticalSolidList"/>
    <dgm:cxn modelId="{EECFB9DF-FC65-0546-B36E-C7A20C619E25}" type="presParOf" srcId="{E80AD82D-629F-4C56-9CCF-F33E240BADB7}" destId="{BA56C93C-E08A-4664-82ED-9BAE6FC24963}" srcOrd="0" destOrd="0" presId="urn:microsoft.com/office/officeart/2018/2/layout/IconVerticalSolidList"/>
    <dgm:cxn modelId="{133A65B4-5A51-5149-BF86-8CFC9006C3A3}" type="presParOf" srcId="{BA56C93C-E08A-4664-82ED-9BAE6FC24963}" destId="{CF8812D4-A9C0-4C5F-BDA6-5E9ED8186B32}" srcOrd="0" destOrd="0" presId="urn:microsoft.com/office/officeart/2018/2/layout/IconVerticalSolidList"/>
    <dgm:cxn modelId="{88723D7C-CA4C-1D4B-AA5C-91DA6D45B827}" type="presParOf" srcId="{BA56C93C-E08A-4664-82ED-9BAE6FC24963}" destId="{78AEC76E-EA5D-4B18-A845-F74BFE60F65F}" srcOrd="1" destOrd="0" presId="urn:microsoft.com/office/officeart/2018/2/layout/IconVerticalSolidList"/>
    <dgm:cxn modelId="{7C620031-144F-9F43-A642-CE42D1CFB540}" type="presParOf" srcId="{BA56C93C-E08A-4664-82ED-9BAE6FC24963}" destId="{59DDC6FB-B201-422A-A289-F8830A3E76F8}" srcOrd="2" destOrd="0" presId="urn:microsoft.com/office/officeart/2018/2/layout/IconVerticalSolidList"/>
    <dgm:cxn modelId="{A3FE554B-6F14-9D41-8CF1-A29B7762547F}" type="presParOf" srcId="{BA56C93C-E08A-4664-82ED-9BAE6FC24963}" destId="{E3F088C1-1A7E-4C1F-AB33-6CAAE8DBBA26}" srcOrd="3" destOrd="0" presId="urn:microsoft.com/office/officeart/2018/2/layout/IconVerticalSolidList"/>
    <dgm:cxn modelId="{D5C875EB-4069-1B4E-83C9-26CFE5D790D4}" type="presParOf" srcId="{E80AD82D-629F-4C56-9CCF-F33E240BADB7}" destId="{B949BAEF-4358-4C4A-86F5-8464C42BBA5F}" srcOrd="1" destOrd="0" presId="urn:microsoft.com/office/officeart/2018/2/layout/IconVerticalSolidList"/>
    <dgm:cxn modelId="{E387A084-F7E1-8C4B-8657-5363D10D8A9E}" type="presParOf" srcId="{E80AD82D-629F-4C56-9CCF-F33E240BADB7}" destId="{76559F20-5544-475C-A2BE-AF5E4D0F5898}" srcOrd="2" destOrd="0" presId="urn:microsoft.com/office/officeart/2018/2/layout/IconVerticalSolidList"/>
    <dgm:cxn modelId="{6BF08F6C-BBAE-954D-B8CC-FD9CD604961E}" type="presParOf" srcId="{76559F20-5544-475C-A2BE-AF5E4D0F5898}" destId="{FB3A1EE0-D8CE-4FC6-A5F8-DA6A5CB33DBD}" srcOrd="0" destOrd="0" presId="urn:microsoft.com/office/officeart/2018/2/layout/IconVerticalSolidList"/>
    <dgm:cxn modelId="{FCB2BF8F-EB5F-F946-B69C-F16715E0CC08}" type="presParOf" srcId="{76559F20-5544-475C-A2BE-AF5E4D0F5898}" destId="{BCABD7A6-830C-4FF5-8688-091302D82717}" srcOrd="1" destOrd="0" presId="urn:microsoft.com/office/officeart/2018/2/layout/IconVerticalSolidList"/>
    <dgm:cxn modelId="{2F099465-7A8F-B04E-915D-40133EF4F85E}" type="presParOf" srcId="{76559F20-5544-475C-A2BE-AF5E4D0F5898}" destId="{A67123F2-8951-4D6F-8C0B-33C354436D82}" srcOrd="2" destOrd="0" presId="urn:microsoft.com/office/officeart/2018/2/layout/IconVerticalSolidList"/>
    <dgm:cxn modelId="{83A8B87F-5FB4-6F4A-8A96-B8026286F88F}" type="presParOf" srcId="{76559F20-5544-475C-A2BE-AF5E4D0F5898}" destId="{46F32521-43B7-46AF-9FA7-D75A75C84770}" srcOrd="3" destOrd="0" presId="urn:microsoft.com/office/officeart/2018/2/layout/IconVerticalSolidList"/>
    <dgm:cxn modelId="{8413BA0E-0C61-2442-9D8F-EAD238CBB788}" type="presParOf" srcId="{E80AD82D-629F-4C56-9CCF-F33E240BADB7}" destId="{725E0300-DC6D-4B42-9E19-6D5202DDFE65}" srcOrd="3" destOrd="0" presId="urn:microsoft.com/office/officeart/2018/2/layout/IconVerticalSolidList"/>
    <dgm:cxn modelId="{5857AB9E-4D59-0743-996A-FA610740729C}" type="presParOf" srcId="{E80AD82D-629F-4C56-9CCF-F33E240BADB7}" destId="{6B2E61F9-F18D-42D4-9001-5A4AE10746B5}" srcOrd="4" destOrd="0" presId="urn:microsoft.com/office/officeart/2018/2/layout/IconVerticalSolidList"/>
    <dgm:cxn modelId="{77FBFC6A-D937-C145-85F0-3856446036E2}" type="presParOf" srcId="{6B2E61F9-F18D-42D4-9001-5A4AE10746B5}" destId="{3A662421-5FE8-4C04-B042-88EC66DF62F7}" srcOrd="0" destOrd="0" presId="urn:microsoft.com/office/officeart/2018/2/layout/IconVerticalSolidList"/>
    <dgm:cxn modelId="{38356C9D-2E3C-4345-BF59-A0413B0FB21B}" type="presParOf" srcId="{6B2E61F9-F18D-42D4-9001-5A4AE10746B5}" destId="{6F915554-90FC-4209-8C32-52B5AE9267BE}" srcOrd="1" destOrd="0" presId="urn:microsoft.com/office/officeart/2018/2/layout/IconVerticalSolidList"/>
    <dgm:cxn modelId="{F961602F-EA8C-754C-89A3-933D2D0159C4}" type="presParOf" srcId="{6B2E61F9-F18D-42D4-9001-5A4AE10746B5}" destId="{96F54BA1-A110-4656-B86A-57A2FFF2F7A3}" srcOrd="2" destOrd="0" presId="urn:microsoft.com/office/officeart/2018/2/layout/IconVerticalSolidList"/>
    <dgm:cxn modelId="{DE780E0E-516F-DA48-9512-E81E339AE3E7}" type="presParOf" srcId="{6B2E61F9-F18D-42D4-9001-5A4AE10746B5}" destId="{3E62AF8C-A86E-493D-97F5-65A5EA572FA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FD51EA-83B7-424D-BCAE-729CA3C914A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C019414-6124-4876-ABB9-919D68175F0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Datasets  </a:t>
          </a:r>
          <a:endParaRPr lang="en-US"/>
        </a:p>
      </dgm:t>
    </dgm:pt>
    <dgm:pt modelId="{47876113-6120-4BC2-8523-D981A6EF4C60}" type="parTrans" cxnId="{AF5B96CB-277C-4473-B01F-CC46060CB1BD}">
      <dgm:prSet/>
      <dgm:spPr/>
      <dgm:t>
        <a:bodyPr/>
        <a:lstStyle/>
        <a:p>
          <a:endParaRPr lang="en-US"/>
        </a:p>
      </dgm:t>
    </dgm:pt>
    <dgm:pt modelId="{5B9D205C-18D5-421C-BBAC-4511EB38C50D}" type="sibTrans" cxnId="{AF5B96CB-277C-4473-B01F-CC46060CB1BD}">
      <dgm:prSet/>
      <dgm:spPr/>
      <dgm:t>
        <a:bodyPr/>
        <a:lstStyle/>
        <a:p>
          <a:endParaRPr lang="en-US"/>
        </a:p>
      </dgm:t>
    </dgm:pt>
    <dgm:pt modelId="{809612E2-A7BC-4FC5-A92A-DCF4CC00F2E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Siamese Neural Network Architecture </a:t>
          </a:r>
          <a:endParaRPr lang="en-US"/>
        </a:p>
      </dgm:t>
    </dgm:pt>
    <dgm:pt modelId="{59EC4606-DEB1-4E9C-B419-0B7CD738B742}" type="parTrans" cxnId="{81E2A150-A675-4B7F-BDD9-7D4E5F16529A}">
      <dgm:prSet/>
      <dgm:spPr/>
      <dgm:t>
        <a:bodyPr/>
        <a:lstStyle/>
        <a:p>
          <a:endParaRPr lang="en-US"/>
        </a:p>
      </dgm:t>
    </dgm:pt>
    <dgm:pt modelId="{77782925-29DD-4423-817B-AB8B6F93CC4C}" type="sibTrans" cxnId="{81E2A150-A675-4B7F-BDD9-7D4E5F16529A}">
      <dgm:prSet/>
      <dgm:spPr/>
      <dgm:t>
        <a:bodyPr/>
        <a:lstStyle/>
        <a:p>
          <a:endParaRPr lang="en-US"/>
        </a:p>
      </dgm:t>
    </dgm:pt>
    <dgm:pt modelId="{05FA3F45-2427-4429-AE73-670EFD3E28A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Loss Functions </a:t>
          </a:r>
          <a:endParaRPr lang="en-US"/>
        </a:p>
      </dgm:t>
    </dgm:pt>
    <dgm:pt modelId="{A5FEEFEF-384D-4012-BB38-02CA95CDAC41}" type="parTrans" cxnId="{A3A25595-C719-4AD1-84F5-97942EE4385B}">
      <dgm:prSet/>
      <dgm:spPr/>
      <dgm:t>
        <a:bodyPr/>
        <a:lstStyle/>
        <a:p>
          <a:endParaRPr lang="en-US"/>
        </a:p>
      </dgm:t>
    </dgm:pt>
    <dgm:pt modelId="{CCAC84D3-5D9C-4D1C-A239-EF66302E685C}" type="sibTrans" cxnId="{A3A25595-C719-4AD1-84F5-97942EE4385B}">
      <dgm:prSet/>
      <dgm:spPr/>
      <dgm:t>
        <a:bodyPr/>
        <a:lstStyle/>
        <a:p>
          <a:endParaRPr lang="en-US"/>
        </a:p>
      </dgm:t>
    </dgm:pt>
    <dgm:pt modelId="{14EF5783-7442-4526-BC0F-9B11A962BD01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 b="0" i="0" baseline="0"/>
            <a:t>Training Strategy</a:t>
          </a:r>
          <a:r>
            <a:rPr lang="en-US">
              <a:latin typeface="Calibri Light" panose="020F0302020204030204"/>
            </a:rPr>
            <a:t> </a:t>
          </a:r>
          <a:r>
            <a:rPr lang="en-US" b="1">
              <a:latin typeface="Calibri Light" panose="020F0302020204030204"/>
            </a:rPr>
            <a:t>&amp; Optimizer</a:t>
          </a:r>
          <a:endParaRPr lang="en-US" b="1"/>
        </a:p>
      </dgm:t>
    </dgm:pt>
    <dgm:pt modelId="{63CD9409-0831-4D87-93F1-BDF6223992D8}" type="parTrans" cxnId="{47BE9605-1B58-4BEA-98C1-AB9FDD6896D5}">
      <dgm:prSet/>
      <dgm:spPr/>
      <dgm:t>
        <a:bodyPr/>
        <a:lstStyle/>
        <a:p>
          <a:endParaRPr lang="en-US"/>
        </a:p>
      </dgm:t>
    </dgm:pt>
    <dgm:pt modelId="{DA06C493-93B3-437A-B7BF-F1252902680E}" type="sibTrans" cxnId="{47BE9605-1B58-4BEA-98C1-AB9FDD6896D5}">
      <dgm:prSet/>
      <dgm:spPr/>
      <dgm:t>
        <a:bodyPr/>
        <a:lstStyle/>
        <a:p>
          <a:endParaRPr lang="en-US"/>
        </a:p>
      </dgm:t>
    </dgm:pt>
    <dgm:pt modelId="{0028DE41-1E39-4A72-A475-F57F2849FE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0" i="0" baseline="0"/>
            <a:t>Evaluation metrics </a:t>
          </a:r>
          <a:endParaRPr lang="en-US"/>
        </a:p>
      </dgm:t>
    </dgm:pt>
    <dgm:pt modelId="{18E177D8-0A2B-4CCA-A7CA-E44F17808028}" type="parTrans" cxnId="{15D08672-82E4-4B63-9948-DEDCD3DDB8D8}">
      <dgm:prSet/>
      <dgm:spPr/>
      <dgm:t>
        <a:bodyPr/>
        <a:lstStyle/>
        <a:p>
          <a:endParaRPr lang="en-US"/>
        </a:p>
      </dgm:t>
    </dgm:pt>
    <dgm:pt modelId="{F1BD3A6A-1DCB-44C9-A8C7-51D692FC3688}" type="sibTrans" cxnId="{15D08672-82E4-4B63-9948-DEDCD3DDB8D8}">
      <dgm:prSet/>
      <dgm:spPr/>
      <dgm:t>
        <a:bodyPr/>
        <a:lstStyle/>
        <a:p>
          <a:endParaRPr lang="en-US"/>
        </a:p>
      </dgm:t>
    </dgm:pt>
    <dgm:pt modelId="{B7638FDD-2F82-4907-A61C-23B39D611B2D}" type="pres">
      <dgm:prSet presAssocID="{DEFD51EA-83B7-424D-BCAE-729CA3C914A3}" presName="root" presStyleCnt="0">
        <dgm:presLayoutVars>
          <dgm:dir/>
          <dgm:resizeHandles val="exact"/>
        </dgm:presLayoutVars>
      </dgm:prSet>
      <dgm:spPr/>
    </dgm:pt>
    <dgm:pt modelId="{E59D7EC0-4FE9-4B84-A7D8-4682A94474F6}" type="pres">
      <dgm:prSet presAssocID="{1C019414-6124-4876-ABB9-919D68175F0B}" presName="compNode" presStyleCnt="0"/>
      <dgm:spPr/>
    </dgm:pt>
    <dgm:pt modelId="{0E6D3E7E-472A-40E1-B99F-8EFA319BCC24}" type="pres">
      <dgm:prSet presAssocID="{1C019414-6124-4876-ABB9-919D68175F0B}" presName="bgRect" presStyleLbl="bgShp" presStyleIdx="0" presStyleCnt="5"/>
      <dgm:spPr/>
    </dgm:pt>
    <dgm:pt modelId="{409E3F90-5446-47EF-A23D-974F6DC83CA6}" type="pres">
      <dgm:prSet presAssocID="{1C019414-6124-4876-ABB9-919D68175F0B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Βάση δεδομένων"/>
        </a:ext>
      </dgm:extLst>
    </dgm:pt>
    <dgm:pt modelId="{E476E033-B90F-486B-B641-39B82F2BB070}" type="pres">
      <dgm:prSet presAssocID="{1C019414-6124-4876-ABB9-919D68175F0B}" presName="spaceRect" presStyleCnt="0"/>
      <dgm:spPr/>
    </dgm:pt>
    <dgm:pt modelId="{C3382993-F11D-4E0B-A220-6ABA5D786AF2}" type="pres">
      <dgm:prSet presAssocID="{1C019414-6124-4876-ABB9-919D68175F0B}" presName="parTx" presStyleLbl="revTx" presStyleIdx="0" presStyleCnt="5">
        <dgm:presLayoutVars>
          <dgm:chMax val="0"/>
          <dgm:chPref val="0"/>
        </dgm:presLayoutVars>
      </dgm:prSet>
      <dgm:spPr/>
    </dgm:pt>
    <dgm:pt modelId="{585820EA-6CDA-4850-A0B7-961CB346872A}" type="pres">
      <dgm:prSet presAssocID="{5B9D205C-18D5-421C-BBAC-4511EB38C50D}" presName="sibTrans" presStyleCnt="0"/>
      <dgm:spPr/>
    </dgm:pt>
    <dgm:pt modelId="{A596FAFE-4A9A-45CE-9D18-51CCFD193191}" type="pres">
      <dgm:prSet presAssocID="{809612E2-A7BC-4FC5-A92A-DCF4CC00F2E8}" presName="compNode" presStyleCnt="0"/>
      <dgm:spPr/>
    </dgm:pt>
    <dgm:pt modelId="{0600F89A-6263-451B-97D7-B8E9A1841519}" type="pres">
      <dgm:prSet presAssocID="{809612E2-A7BC-4FC5-A92A-DCF4CC00F2E8}" presName="bgRect" presStyleLbl="bgShp" presStyleIdx="1" presStyleCnt="5"/>
      <dgm:spPr/>
    </dgm:pt>
    <dgm:pt modelId="{A0642454-07EB-407E-97A6-85AB1D703974}" type="pres">
      <dgm:prSet presAssocID="{809612E2-A7BC-4FC5-A92A-DCF4CC00F2E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Δίκτυο"/>
        </a:ext>
      </dgm:extLst>
    </dgm:pt>
    <dgm:pt modelId="{6B37F268-4F75-4670-93AE-5A3F7BF3CADD}" type="pres">
      <dgm:prSet presAssocID="{809612E2-A7BC-4FC5-A92A-DCF4CC00F2E8}" presName="spaceRect" presStyleCnt="0"/>
      <dgm:spPr/>
    </dgm:pt>
    <dgm:pt modelId="{B960BF53-80A4-4780-8C7D-703385D80B75}" type="pres">
      <dgm:prSet presAssocID="{809612E2-A7BC-4FC5-A92A-DCF4CC00F2E8}" presName="parTx" presStyleLbl="revTx" presStyleIdx="1" presStyleCnt="5">
        <dgm:presLayoutVars>
          <dgm:chMax val="0"/>
          <dgm:chPref val="0"/>
        </dgm:presLayoutVars>
      </dgm:prSet>
      <dgm:spPr/>
    </dgm:pt>
    <dgm:pt modelId="{26D1AF26-E499-4B0B-9ADD-89DD845ADF8E}" type="pres">
      <dgm:prSet presAssocID="{77782925-29DD-4423-817B-AB8B6F93CC4C}" presName="sibTrans" presStyleCnt="0"/>
      <dgm:spPr/>
    </dgm:pt>
    <dgm:pt modelId="{60FDD186-64FA-4AA5-B89D-1C6E04433D12}" type="pres">
      <dgm:prSet presAssocID="{05FA3F45-2427-4429-AE73-670EFD3E28A7}" presName="compNode" presStyleCnt="0"/>
      <dgm:spPr/>
    </dgm:pt>
    <dgm:pt modelId="{B670C02A-B512-47E3-8418-A85CB7816998}" type="pres">
      <dgm:prSet presAssocID="{05FA3F45-2427-4429-AE73-670EFD3E28A7}" presName="bgRect" presStyleLbl="bgShp" presStyleIdx="2" presStyleCnt="5"/>
      <dgm:spPr/>
    </dgm:pt>
    <dgm:pt modelId="{6C0BC05C-08C3-4FC5-BFDC-521ACE44F57D}" type="pres">
      <dgm:prSet presAssocID="{05FA3F45-2427-4429-AE73-670EFD3E28A7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Έγγραφο"/>
        </a:ext>
      </dgm:extLst>
    </dgm:pt>
    <dgm:pt modelId="{D72AD92E-9443-4411-90B8-874AF6BC0A56}" type="pres">
      <dgm:prSet presAssocID="{05FA3F45-2427-4429-AE73-670EFD3E28A7}" presName="spaceRect" presStyleCnt="0"/>
      <dgm:spPr/>
    </dgm:pt>
    <dgm:pt modelId="{D4D89B9E-C2DD-473C-9B2E-AF22FE90C233}" type="pres">
      <dgm:prSet presAssocID="{05FA3F45-2427-4429-AE73-670EFD3E28A7}" presName="parTx" presStyleLbl="revTx" presStyleIdx="2" presStyleCnt="5">
        <dgm:presLayoutVars>
          <dgm:chMax val="0"/>
          <dgm:chPref val="0"/>
        </dgm:presLayoutVars>
      </dgm:prSet>
      <dgm:spPr/>
    </dgm:pt>
    <dgm:pt modelId="{3FDCF934-E7CE-4665-8E3B-52602CDF2F94}" type="pres">
      <dgm:prSet presAssocID="{CCAC84D3-5D9C-4D1C-A239-EF66302E685C}" presName="sibTrans" presStyleCnt="0"/>
      <dgm:spPr/>
    </dgm:pt>
    <dgm:pt modelId="{54FBC512-CAAB-4948-AB27-E39261CF9102}" type="pres">
      <dgm:prSet presAssocID="{14EF5783-7442-4526-BC0F-9B11A962BD01}" presName="compNode" presStyleCnt="0"/>
      <dgm:spPr/>
    </dgm:pt>
    <dgm:pt modelId="{4100BE56-C1D3-49B1-9E57-2AEB1D19B2FA}" type="pres">
      <dgm:prSet presAssocID="{14EF5783-7442-4526-BC0F-9B11A962BD01}" presName="bgRect" presStyleLbl="bgShp" presStyleIdx="3" presStyleCnt="5"/>
      <dgm:spPr/>
    </dgm:pt>
    <dgm:pt modelId="{C94D1E08-B358-407C-A08E-62318213C93D}" type="pres">
      <dgm:prSet presAssocID="{14EF5783-7442-4526-BC0F-9B11A962BD0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Δάσκαλος"/>
        </a:ext>
      </dgm:extLst>
    </dgm:pt>
    <dgm:pt modelId="{056A887B-181A-4E90-BF8C-434C661F5DCB}" type="pres">
      <dgm:prSet presAssocID="{14EF5783-7442-4526-BC0F-9B11A962BD01}" presName="spaceRect" presStyleCnt="0"/>
      <dgm:spPr/>
    </dgm:pt>
    <dgm:pt modelId="{04CE2B65-F9A6-4168-884F-CC3AF1553A4C}" type="pres">
      <dgm:prSet presAssocID="{14EF5783-7442-4526-BC0F-9B11A962BD01}" presName="parTx" presStyleLbl="revTx" presStyleIdx="3" presStyleCnt="5">
        <dgm:presLayoutVars>
          <dgm:chMax val="0"/>
          <dgm:chPref val="0"/>
        </dgm:presLayoutVars>
      </dgm:prSet>
      <dgm:spPr/>
    </dgm:pt>
    <dgm:pt modelId="{DAA3D2FF-FBD0-4645-8DA5-D99B444C3325}" type="pres">
      <dgm:prSet presAssocID="{DA06C493-93B3-437A-B7BF-F1252902680E}" presName="sibTrans" presStyleCnt="0"/>
      <dgm:spPr/>
    </dgm:pt>
    <dgm:pt modelId="{06160C80-D7BD-4B6D-AB6D-52BBF6FEFC45}" type="pres">
      <dgm:prSet presAssocID="{0028DE41-1E39-4A72-A475-F57F2849FE69}" presName="compNode" presStyleCnt="0"/>
      <dgm:spPr/>
    </dgm:pt>
    <dgm:pt modelId="{3B0B6318-AD91-4D73-93DA-A5EBFD785339}" type="pres">
      <dgm:prSet presAssocID="{0028DE41-1E39-4A72-A475-F57F2849FE69}" presName="bgRect" presStyleLbl="bgShp" presStyleIdx="4" presStyleCnt="5"/>
      <dgm:spPr/>
    </dgm:pt>
    <dgm:pt modelId="{89B6DE6C-52ED-44CA-90A3-9867BB673516}" type="pres">
      <dgm:prSet presAssocID="{0028DE41-1E39-4A72-A475-F57F2849FE6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BC5B6C51-C44B-4BB6-9E20-99619C579F85}" type="pres">
      <dgm:prSet presAssocID="{0028DE41-1E39-4A72-A475-F57F2849FE69}" presName="spaceRect" presStyleCnt="0"/>
      <dgm:spPr/>
    </dgm:pt>
    <dgm:pt modelId="{27D56084-5520-4F58-B34D-42784DCD0C64}" type="pres">
      <dgm:prSet presAssocID="{0028DE41-1E39-4A72-A475-F57F2849FE6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47BE9605-1B58-4BEA-98C1-AB9FDD6896D5}" srcId="{DEFD51EA-83B7-424D-BCAE-729CA3C914A3}" destId="{14EF5783-7442-4526-BC0F-9B11A962BD01}" srcOrd="3" destOrd="0" parTransId="{63CD9409-0831-4D87-93F1-BDF6223992D8}" sibTransId="{DA06C493-93B3-437A-B7BF-F1252902680E}"/>
    <dgm:cxn modelId="{81E2A150-A675-4B7F-BDD9-7D4E5F16529A}" srcId="{DEFD51EA-83B7-424D-BCAE-729CA3C914A3}" destId="{809612E2-A7BC-4FC5-A92A-DCF4CC00F2E8}" srcOrd="1" destOrd="0" parTransId="{59EC4606-DEB1-4E9C-B419-0B7CD738B742}" sibTransId="{77782925-29DD-4423-817B-AB8B6F93CC4C}"/>
    <dgm:cxn modelId="{15D08672-82E4-4B63-9948-DEDCD3DDB8D8}" srcId="{DEFD51EA-83B7-424D-BCAE-729CA3C914A3}" destId="{0028DE41-1E39-4A72-A475-F57F2849FE69}" srcOrd="4" destOrd="0" parTransId="{18E177D8-0A2B-4CCA-A7CA-E44F17808028}" sibTransId="{F1BD3A6A-1DCB-44C9-A8C7-51D692FC3688}"/>
    <dgm:cxn modelId="{E1F0348A-944F-4435-BBE6-CDE8513A5AE6}" type="presOf" srcId="{14EF5783-7442-4526-BC0F-9B11A962BD01}" destId="{04CE2B65-F9A6-4168-884F-CC3AF1553A4C}" srcOrd="0" destOrd="0" presId="urn:microsoft.com/office/officeart/2018/2/layout/IconVerticalSolidList"/>
    <dgm:cxn modelId="{A3A25595-C719-4AD1-84F5-97942EE4385B}" srcId="{DEFD51EA-83B7-424D-BCAE-729CA3C914A3}" destId="{05FA3F45-2427-4429-AE73-670EFD3E28A7}" srcOrd="2" destOrd="0" parTransId="{A5FEEFEF-384D-4012-BB38-02CA95CDAC41}" sibTransId="{CCAC84D3-5D9C-4D1C-A239-EF66302E685C}"/>
    <dgm:cxn modelId="{08E1D79F-8987-43E5-8989-7E5CBCD66AB4}" type="presOf" srcId="{05FA3F45-2427-4429-AE73-670EFD3E28A7}" destId="{D4D89B9E-C2DD-473C-9B2E-AF22FE90C233}" srcOrd="0" destOrd="0" presId="urn:microsoft.com/office/officeart/2018/2/layout/IconVerticalSolidList"/>
    <dgm:cxn modelId="{303CB2B3-F9CD-43E9-9402-66C7A19517BE}" type="presOf" srcId="{DEFD51EA-83B7-424D-BCAE-729CA3C914A3}" destId="{B7638FDD-2F82-4907-A61C-23B39D611B2D}" srcOrd="0" destOrd="0" presId="urn:microsoft.com/office/officeart/2018/2/layout/IconVerticalSolidList"/>
    <dgm:cxn modelId="{8D00F4C0-B993-4E7A-9C7E-BE4735DB4BA4}" type="presOf" srcId="{0028DE41-1E39-4A72-A475-F57F2849FE69}" destId="{27D56084-5520-4F58-B34D-42784DCD0C64}" srcOrd="0" destOrd="0" presId="urn:microsoft.com/office/officeart/2018/2/layout/IconVerticalSolidList"/>
    <dgm:cxn modelId="{9A78FCC6-35E4-43A4-B652-642B4EE705AB}" type="presOf" srcId="{809612E2-A7BC-4FC5-A92A-DCF4CC00F2E8}" destId="{B960BF53-80A4-4780-8C7D-703385D80B75}" srcOrd="0" destOrd="0" presId="urn:microsoft.com/office/officeart/2018/2/layout/IconVerticalSolidList"/>
    <dgm:cxn modelId="{AF5B96CB-277C-4473-B01F-CC46060CB1BD}" srcId="{DEFD51EA-83B7-424D-BCAE-729CA3C914A3}" destId="{1C019414-6124-4876-ABB9-919D68175F0B}" srcOrd="0" destOrd="0" parTransId="{47876113-6120-4BC2-8523-D981A6EF4C60}" sibTransId="{5B9D205C-18D5-421C-BBAC-4511EB38C50D}"/>
    <dgm:cxn modelId="{481A4CEA-8644-459D-AD64-38E7F37848D5}" type="presOf" srcId="{1C019414-6124-4876-ABB9-919D68175F0B}" destId="{C3382993-F11D-4E0B-A220-6ABA5D786AF2}" srcOrd="0" destOrd="0" presId="urn:microsoft.com/office/officeart/2018/2/layout/IconVerticalSolidList"/>
    <dgm:cxn modelId="{8569DADA-BB1F-4663-A300-19EDFF1D9DC3}" type="presParOf" srcId="{B7638FDD-2F82-4907-A61C-23B39D611B2D}" destId="{E59D7EC0-4FE9-4B84-A7D8-4682A94474F6}" srcOrd="0" destOrd="0" presId="urn:microsoft.com/office/officeart/2018/2/layout/IconVerticalSolidList"/>
    <dgm:cxn modelId="{FB9D3A51-8BE7-4F90-B579-45A4D02D5C15}" type="presParOf" srcId="{E59D7EC0-4FE9-4B84-A7D8-4682A94474F6}" destId="{0E6D3E7E-472A-40E1-B99F-8EFA319BCC24}" srcOrd="0" destOrd="0" presId="urn:microsoft.com/office/officeart/2018/2/layout/IconVerticalSolidList"/>
    <dgm:cxn modelId="{1802C10B-B81F-4F4D-BF5D-7386883AC3E6}" type="presParOf" srcId="{E59D7EC0-4FE9-4B84-A7D8-4682A94474F6}" destId="{409E3F90-5446-47EF-A23D-974F6DC83CA6}" srcOrd="1" destOrd="0" presId="urn:microsoft.com/office/officeart/2018/2/layout/IconVerticalSolidList"/>
    <dgm:cxn modelId="{DCB3F4CB-7B47-441B-B68E-95BA90583EE6}" type="presParOf" srcId="{E59D7EC0-4FE9-4B84-A7D8-4682A94474F6}" destId="{E476E033-B90F-486B-B641-39B82F2BB070}" srcOrd="2" destOrd="0" presId="urn:microsoft.com/office/officeart/2018/2/layout/IconVerticalSolidList"/>
    <dgm:cxn modelId="{051A72F9-D7EA-4F29-ADF2-24D429DC7773}" type="presParOf" srcId="{E59D7EC0-4FE9-4B84-A7D8-4682A94474F6}" destId="{C3382993-F11D-4E0B-A220-6ABA5D786AF2}" srcOrd="3" destOrd="0" presId="urn:microsoft.com/office/officeart/2018/2/layout/IconVerticalSolidList"/>
    <dgm:cxn modelId="{291E7C7F-7E99-4E30-BC96-8BCC614CEF30}" type="presParOf" srcId="{B7638FDD-2F82-4907-A61C-23B39D611B2D}" destId="{585820EA-6CDA-4850-A0B7-961CB346872A}" srcOrd="1" destOrd="0" presId="urn:microsoft.com/office/officeart/2018/2/layout/IconVerticalSolidList"/>
    <dgm:cxn modelId="{DAC234A0-F90A-4E4C-9405-A97C23F014DA}" type="presParOf" srcId="{B7638FDD-2F82-4907-A61C-23B39D611B2D}" destId="{A596FAFE-4A9A-45CE-9D18-51CCFD193191}" srcOrd="2" destOrd="0" presId="urn:microsoft.com/office/officeart/2018/2/layout/IconVerticalSolidList"/>
    <dgm:cxn modelId="{14FF5CE8-9697-476B-A400-D5A500C603E3}" type="presParOf" srcId="{A596FAFE-4A9A-45CE-9D18-51CCFD193191}" destId="{0600F89A-6263-451B-97D7-B8E9A1841519}" srcOrd="0" destOrd="0" presId="urn:microsoft.com/office/officeart/2018/2/layout/IconVerticalSolidList"/>
    <dgm:cxn modelId="{BA6C299F-5D43-4A35-A620-9D8170DB1600}" type="presParOf" srcId="{A596FAFE-4A9A-45CE-9D18-51CCFD193191}" destId="{A0642454-07EB-407E-97A6-85AB1D703974}" srcOrd="1" destOrd="0" presId="urn:microsoft.com/office/officeart/2018/2/layout/IconVerticalSolidList"/>
    <dgm:cxn modelId="{C9105787-6565-4C5E-9253-655DFF2EE6B4}" type="presParOf" srcId="{A596FAFE-4A9A-45CE-9D18-51CCFD193191}" destId="{6B37F268-4F75-4670-93AE-5A3F7BF3CADD}" srcOrd="2" destOrd="0" presId="urn:microsoft.com/office/officeart/2018/2/layout/IconVerticalSolidList"/>
    <dgm:cxn modelId="{8BA56DEF-1ED0-4A92-A4A9-9D4041A3E1CD}" type="presParOf" srcId="{A596FAFE-4A9A-45CE-9D18-51CCFD193191}" destId="{B960BF53-80A4-4780-8C7D-703385D80B75}" srcOrd="3" destOrd="0" presId="urn:microsoft.com/office/officeart/2018/2/layout/IconVerticalSolidList"/>
    <dgm:cxn modelId="{F64A48C7-C82A-4BFD-B5AC-8235FF6EA1C4}" type="presParOf" srcId="{B7638FDD-2F82-4907-A61C-23B39D611B2D}" destId="{26D1AF26-E499-4B0B-9ADD-89DD845ADF8E}" srcOrd="3" destOrd="0" presId="urn:microsoft.com/office/officeart/2018/2/layout/IconVerticalSolidList"/>
    <dgm:cxn modelId="{EE733CDA-C766-4C93-BE8A-6AE0EC432029}" type="presParOf" srcId="{B7638FDD-2F82-4907-A61C-23B39D611B2D}" destId="{60FDD186-64FA-4AA5-B89D-1C6E04433D12}" srcOrd="4" destOrd="0" presId="urn:microsoft.com/office/officeart/2018/2/layout/IconVerticalSolidList"/>
    <dgm:cxn modelId="{D6169483-B48A-4B89-B629-C7BA056077BC}" type="presParOf" srcId="{60FDD186-64FA-4AA5-B89D-1C6E04433D12}" destId="{B670C02A-B512-47E3-8418-A85CB7816998}" srcOrd="0" destOrd="0" presId="urn:microsoft.com/office/officeart/2018/2/layout/IconVerticalSolidList"/>
    <dgm:cxn modelId="{44587135-8F49-42ED-AEF1-1D3845A0B139}" type="presParOf" srcId="{60FDD186-64FA-4AA5-B89D-1C6E04433D12}" destId="{6C0BC05C-08C3-4FC5-BFDC-521ACE44F57D}" srcOrd="1" destOrd="0" presId="urn:microsoft.com/office/officeart/2018/2/layout/IconVerticalSolidList"/>
    <dgm:cxn modelId="{99A17434-9DB6-45F0-96E8-BA105D402D2F}" type="presParOf" srcId="{60FDD186-64FA-4AA5-B89D-1C6E04433D12}" destId="{D72AD92E-9443-4411-90B8-874AF6BC0A56}" srcOrd="2" destOrd="0" presId="urn:microsoft.com/office/officeart/2018/2/layout/IconVerticalSolidList"/>
    <dgm:cxn modelId="{2D0B7648-6C82-4D05-B2AF-33A9175259C4}" type="presParOf" srcId="{60FDD186-64FA-4AA5-B89D-1C6E04433D12}" destId="{D4D89B9E-C2DD-473C-9B2E-AF22FE90C233}" srcOrd="3" destOrd="0" presId="urn:microsoft.com/office/officeart/2018/2/layout/IconVerticalSolidList"/>
    <dgm:cxn modelId="{C650FC48-79C9-4AEA-8B09-13167579C7DF}" type="presParOf" srcId="{B7638FDD-2F82-4907-A61C-23B39D611B2D}" destId="{3FDCF934-E7CE-4665-8E3B-52602CDF2F94}" srcOrd="5" destOrd="0" presId="urn:microsoft.com/office/officeart/2018/2/layout/IconVerticalSolidList"/>
    <dgm:cxn modelId="{2BC277D7-8FF7-4636-85B7-E4CB5364DBB6}" type="presParOf" srcId="{B7638FDD-2F82-4907-A61C-23B39D611B2D}" destId="{54FBC512-CAAB-4948-AB27-E39261CF9102}" srcOrd="6" destOrd="0" presId="urn:microsoft.com/office/officeart/2018/2/layout/IconVerticalSolidList"/>
    <dgm:cxn modelId="{ABCD8A76-8C2C-42E7-A039-49FF322D0A8C}" type="presParOf" srcId="{54FBC512-CAAB-4948-AB27-E39261CF9102}" destId="{4100BE56-C1D3-49B1-9E57-2AEB1D19B2FA}" srcOrd="0" destOrd="0" presId="urn:microsoft.com/office/officeart/2018/2/layout/IconVerticalSolidList"/>
    <dgm:cxn modelId="{816BEDE6-033F-4AA2-A4B5-452584700FAB}" type="presParOf" srcId="{54FBC512-CAAB-4948-AB27-E39261CF9102}" destId="{C94D1E08-B358-407C-A08E-62318213C93D}" srcOrd="1" destOrd="0" presId="urn:microsoft.com/office/officeart/2018/2/layout/IconVerticalSolidList"/>
    <dgm:cxn modelId="{6E56D659-1AA0-4B92-907F-D03639A58D42}" type="presParOf" srcId="{54FBC512-CAAB-4948-AB27-E39261CF9102}" destId="{056A887B-181A-4E90-BF8C-434C661F5DCB}" srcOrd="2" destOrd="0" presId="urn:microsoft.com/office/officeart/2018/2/layout/IconVerticalSolidList"/>
    <dgm:cxn modelId="{B215C019-E401-4AC6-8AF5-E7CB85A44C5F}" type="presParOf" srcId="{54FBC512-CAAB-4948-AB27-E39261CF9102}" destId="{04CE2B65-F9A6-4168-884F-CC3AF1553A4C}" srcOrd="3" destOrd="0" presId="urn:microsoft.com/office/officeart/2018/2/layout/IconVerticalSolidList"/>
    <dgm:cxn modelId="{754EFBCB-C912-46AA-BAB9-2B4EDBE46317}" type="presParOf" srcId="{B7638FDD-2F82-4907-A61C-23B39D611B2D}" destId="{DAA3D2FF-FBD0-4645-8DA5-D99B444C3325}" srcOrd="7" destOrd="0" presId="urn:microsoft.com/office/officeart/2018/2/layout/IconVerticalSolidList"/>
    <dgm:cxn modelId="{0901B19D-997E-4141-9C56-D39C99DAD9B1}" type="presParOf" srcId="{B7638FDD-2F82-4907-A61C-23B39D611B2D}" destId="{06160C80-D7BD-4B6D-AB6D-52BBF6FEFC45}" srcOrd="8" destOrd="0" presId="urn:microsoft.com/office/officeart/2018/2/layout/IconVerticalSolidList"/>
    <dgm:cxn modelId="{9449BDCA-E8F8-482D-BD34-7D215CCBD2B4}" type="presParOf" srcId="{06160C80-D7BD-4B6D-AB6D-52BBF6FEFC45}" destId="{3B0B6318-AD91-4D73-93DA-A5EBFD785339}" srcOrd="0" destOrd="0" presId="urn:microsoft.com/office/officeart/2018/2/layout/IconVerticalSolidList"/>
    <dgm:cxn modelId="{E75D8238-A1B6-4A2B-81DD-D7D1FEE9048B}" type="presParOf" srcId="{06160C80-D7BD-4B6D-AB6D-52BBF6FEFC45}" destId="{89B6DE6C-52ED-44CA-90A3-9867BB673516}" srcOrd="1" destOrd="0" presId="urn:microsoft.com/office/officeart/2018/2/layout/IconVerticalSolidList"/>
    <dgm:cxn modelId="{FDAC8B12-5A35-439D-AA00-99CD9CC0C035}" type="presParOf" srcId="{06160C80-D7BD-4B6D-AB6D-52BBF6FEFC45}" destId="{BC5B6C51-C44B-4BB6-9E20-99619C579F85}" srcOrd="2" destOrd="0" presId="urn:microsoft.com/office/officeart/2018/2/layout/IconVerticalSolidList"/>
    <dgm:cxn modelId="{6ACA0E42-9DC3-4787-B073-DC79F5C8744D}" type="presParOf" srcId="{06160C80-D7BD-4B6D-AB6D-52BBF6FEFC45}" destId="{27D56084-5520-4F58-B34D-42784DCD0C6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75878E5-FF27-4B67-92EB-68E6685151D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9BBC8BC5-9220-4528-9536-3FB6905DCD27}">
      <dgm:prSet/>
      <dgm:spPr/>
      <dgm:t>
        <a:bodyPr/>
        <a:lstStyle/>
        <a:p>
          <a:r>
            <a:rPr lang="en-US"/>
            <a:t>The Goal of the Paper </a:t>
          </a:r>
        </a:p>
      </dgm:t>
    </dgm:pt>
    <dgm:pt modelId="{C1613ABE-D472-4465-8985-716E0627FEB3}" type="parTrans" cxnId="{9A092B4B-2784-4946-8122-214A0D35C919}">
      <dgm:prSet/>
      <dgm:spPr/>
      <dgm:t>
        <a:bodyPr/>
        <a:lstStyle/>
        <a:p>
          <a:endParaRPr lang="en-US"/>
        </a:p>
      </dgm:t>
    </dgm:pt>
    <dgm:pt modelId="{5D7A2DE5-78C5-4707-930B-68CEB4269776}" type="sibTrans" cxnId="{9A092B4B-2784-4946-8122-214A0D35C919}">
      <dgm:prSet/>
      <dgm:spPr/>
      <dgm:t>
        <a:bodyPr/>
        <a:lstStyle/>
        <a:p>
          <a:endParaRPr lang="en-US"/>
        </a:p>
      </dgm:t>
    </dgm:pt>
    <dgm:pt modelId="{2EF1785A-6102-4C34-BBF3-1DB0E6FCCCA7}">
      <dgm:prSet/>
      <dgm:spPr/>
      <dgm:t>
        <a:bodyPr/>
        <a:lstStyle/>
        <a:p>
          <a:r>
            <a:rPr lang="en-US"/>
            <a:t>Dataset  </a:t>
          </a:r>
        </a:p>
      </dgm:t>
    </dgm:pt>
    <dgm:pt modelId="{5CAFD992-78E2-418B-BE97-2ABCF67D7806}" type="parTrans" cxnId="{BA4B170C-0B83-4002-B06A-7BF3BF4F8655}">
      <dgm:prSet/>
      <dgm:spPr/>
      <dgm:t>
        <a:bodyPr/>
        <a:lstStyle/>
        <a:p>
          <a:endParaRPr lang="en-US"/>
        </a:p>
      </dgm:t>
    </dgm:pt>
    <dgm:pt modelId="{8D5AE4BD-BC3D-44A8-A10A-AE3B7064B830}" type="sibTrans" cxnId="{BA4B170C-0B83-4002-B06A-7BF3BF4F8655}">
      <dgm:prSet/>
      <dgm:spPr/>
      <dgm:t>
        <a:bodyPr/>
        <a:lstStyle/>
        <a:p>
          <a:endParaRPr lang="en-US"/>
        </a:p>
      </dgm:t>
    </dgm:pt>
    <dgm:pt modelId="{C209F46E-4237-4AAD-8987-9FF1843C3A0F}">
      <dgm:prSet/>
      <dgm:spPr/>
      <dgm:t>
        <a:bodyPr/>
        <a:lstStyle/>
        <a:p>
          <a:r>
            <a:rPr lang="en-US"/>
            <a:t>Siamese Neural Network Architecture </a:t>
          </a:r>
        </a:p>
      </dgm:t>
    </dgm:pt>
    <dgm:pt modelId="{78F897A6-D1DE-4370-A237-69E7FC7E59BE}" type="parTrans" cxnId="{9162D778-CD12-435B-8A18-DDA4C612BB72}">
      <dgm:prSet/>
      <dgm:spPr/>
      <dgm:t>
        <a:bodyPr/>
        <a:lstStyle/>
        <a:p>
          <a:endParaRPr lang="en-US"/>
        </a:p>
      </dgm:t>
    </dgm:pt>
    <dgm:pt modelId="{326BECEB-770D-4A45-A0FE-65410467C1E8}" type="sibTrans" cxnId="{9162D778-CD12-435B-8A18-DDA4C612BB72}">
      <dgm:prSet/>
      <dgm:spPr/>
      <dgm:t>
        <a:bodyPr/>
        <a:lstStyle/>
        <a:p>
          <a:endParaRPr lang="en-US"/>
        </a:p>
      </dgm:t>
    </dgm:pt>
    <dgm:pt modelId="{CF6E6485-976D-458A-80FE-C4A304920229}">
      <dgm:prSet/>
      <dgm:spPr/>
      <dgm:t>
        <a:bodyPr/>
        <a:lstStyle/>
        <a:p>
          <a:r>
            <a:rPr lang="en-US"/>
            <a:t>Loss Function and Training Strategy </a:t>
          </a:r>
        </a:p>
      </dgm:t>
    </dgm:pt>
    <dgm:pt modelId="{93E21BD4-2E20-4D56-988A-91220DD95F7E}" type="parTrans" cxnId="{D201806D-96AA-4856-A8A9-E9F164C08885}">
      <dgm:prSet/>
      <dgm:spPr/>
      <dgm:t>
        <a:bodyPr/>
        <a:lstStyle/>
        <a:p>
          <a:endParaRPr lang="en-US"/>
        </a:p>
      </dgm:t>
    </dgm:pt>
    <dgm:pt modelId="{24672456-C394-4902-AE19-A7F39DCB405D}" type="sibTrans" cxnId="{D201806D-96AA-4856-A8A9-E9F164C08885}">
      <dgm:prSet/>
      <dgm:spPr/>
      <dgm:t>
        <a:bodyPr/>
        <a:lstStyle/>
        <a:p>
          <a:endParaRPr lang="en-US"/>
        </a:p>
      </dgm:t>
    </dgm:pt>
    <dgm:pt modelId="{66F4B22C-9D0F-4F3D-99F7-807B08B9E985}">
      <dgm:prSet/>
      <dgm:spPr/>
      <dgm:t>
        <a:bodyPr/>
        <a:lstStyle/>
        <a:p>
          <a:r>
            <a:rPr lang="en-US"/>
            <a:t>Experiments &amp; Results </a:t>
          </a:r>
        </a:p>
      </dgm:t>
    </dgm:pt>
    <dgm:pt modelId="{02F254AE-DA8D-4180-8E7D-5C8645C30ECF}" type="parTrans" cxnId="{63C03021-2EB4-4D42-A01C-67FD56DACF03}">
      <dgm:prSet/>
      <dgm:spPr/>
      <dgm:t>
        <a:bodyPr/>
        <a:lstStyle/>
        <a:p>
          <a:endParaRPr lang="en-US"/>
        </a:p>
      </dgm:t>
    </dgm:pt>
    <dgm:pt modelId="{192F955B-3269-4D39-8D49-3EDEA197340F}" type="sibTrans" cxnId="{63C03021-2EB4-4D42-A01C-67FD56DACF03}">
      <dgm:prSet/>
      <dgm:spPr/>
      <dgm:t>
        <a:bodyPr/>
        <a:lstStyle/>
        <a:p>
          <a:endParaRPr lang="en-US"/>
        </a:p>
      </dgm:t>
    </dgm:pt>
    <dgm:pt modelId="{F2A72974-C009-46DF-ACC0-2EB2C5615DCB}" type="pres">
      <dgm:prSet presAssocID="{775878E5-FF27-4B67-92EB-68E6685151D8}" presName="outerComposite" presStyleCnt="0">
        <dgm:presLayoutVars>
          <dgm:chMax val="5"/>
          <dgm:dir/>
          <dgm:resizeHandles val="exact"/>
        </dgm:presLayoutVars>
      </dgm:prSet>
      <dgm:spPr/>
    </dgm:pt>
    <dgm:pt modelId="{F12DEC7A-4C08-47A6-9213-765A1A8F3AB0}" type="pres">
      <dgm:prSet presAssocID="{775878E5-FF27-4B67-92EB-68E6685151D8}" presName="dummyMaxCanvas" presStyleCnt="0">
        <dgm:presLayoutVars/>
      </dgm:prSet>
      <dgm:spPr/>
    </dgm:pt>
    <dgm:pt modelId="{DD474B6A-0720-4097-8536-95E24185DF0A}" type="pres">
      <dgm:prSet presAssocID="{775878E5-FF27-4B67-92EB-68E6685151D8}" presName="FiveNodes_1" presStyleLbl="node1" presStyleIdx="0" presStyleCnt="5">
        <dgm:presLayoutVars>
          <dgm:bulletEnabled val="1"/>
        </dgm:presLayoutVars>
      </dgm:prSet>
      <dgm:spPr/>
    </dgm:pt>
    <dgm:pt modelId="{2FD48397-495E-4856-8716-8F57538F3F09}" type="pres">
      <dgm:prSet presAssocID="{775878E5-FF27-4B67-92EB-68E6685151D8}" presName="FiveNodes_2" presStyleLbl="node1" presStyleIdx="1" presStyleCnt="5">
        <dgm:presLayoutVars>
          <dgm:bulletEnabled val="1"/>
        </dgm:presLayoutVars>
      </dgm:prSet>
      <dgm:spPr/>
    </dgm:pt>
    <dgm:pt modelId="{93512FAB-C9D7-48B6-95D9-26D4AD422AA7}" type="pres">
      <dgm:prSet presAssocID="{775878E5-FF27-4B67-92EB-68E6685151D8}" presName="FiveNodes_3" presStyleLbl="node1" presStyleIdx="2" presStyleCnt="5">
        <dgm:presLayoutVars>
          <dgm:bulletEnabled val="1"/>
        </dgm:presLayoutVars>
      </dgm:prSet>
      <dgm:spPr/>
    </dgm:pt>
    <dgm:pt modelId="{4F759D8E-AD79-414D-ACA7-7349BE1FC949}" type="pres">
      <dgm:prSet presAssocID="{775878E5-FF27-4B67-92EB-68E6685151D8}" presName="FiveNodes_4" presStyleLbl="node1" presStyleIdx="3" presStyleCnt="5">
        <dgm:presLayoutVars>
          <dgm:bulletEnabled val="1"/>
        </dgm:presLayoutVars>
      </dgm:prSet>
      <dgm:spPr/>
    </dgm:pt>
    <dgm:pt modelId="{F5390A7E-FFEA-4D34-82F2-2E82670E4DA9}" type="pres">
      <dgm:prSet presAssocID="{775878E5-FF27-4B67-92EB-68E6685151D8}" presName="FiveNodes_5" presStyleLbl="node1" presStyleIdx="4" presStyleCnt="5">
        <dgm:presLayoutVars>
          <dgm:bulletEnabled val="1"/>
        </dgm:presLayoutVars>
      </dgm:prSet>
      <dgm:spPr/>
    </dgm:pt>
    <dgm:pt modelId="{D3B4ADED-8CC6-4282-A930-7AFBADF91E7E}" type="pres">
      <dgm:prSet presAssocID="{775878E5-FF27-4B67-92EB-68E6685151D8}" presName="FiveConn_1-2" presStyleLbl="fgAccFollowNode1" presStyleIdx="0" presStyleCnt="4">
        <dgm:presLayoutVars>
          <dgm:bulletEnabled val="1"/>
        </dgm:presLayoutVars>
      </dgm:prSet>
      <dgm:spPr/>
    </dgm:pt>
    <dgm:pt modelId="{98F08679-D468-41CD-A314-9486073BAFB8}" type="pres">
      <dgm:prSet presAssocID="{775878E5-FF27-4B67-92EB-68E6685151D8}" presName="FiveConn_2-3" presStyleLbl="fgAccFollowNode1" presStyleIdx="1" presStyleCnt="4">
        <dgm:presLayoutVars>
          <dgm:bulletEnabled val="1"/>
        </dgm:presLayoutVars>
      </dgm:prSet>
      <dgm:spPr/>
    </dgm:pt>
    <dgm:pt modelId="{CB9B7FE5-40BD-4308-B085-6533ED02D540}" type="pres">
      <dgm:prSet presAssocID="{775878E5-FF27-4B67-92EB-68E6685151D8}" presName="FiveConn_3-4" presStyleLbl="fgAccFollowNode1" presStyleIdx="2" presStyleCnt="4">
        <dgm:presLayoutVars>
          <dgm:bulletEnabled val="1"/>
        </dgm:presLayoutVars>
      </dgm:prSet>
      <dgm:spPr/>
    </dgm:pt>
    <dgm:pt modelId="{A4A31D58-165D-4D18-AAF0-57ED4F4D4D62}" type="pres">
      <dgm:prSet presAssocID="{775878E5-FF27-4B67-92EB-68E6685151D8}" presName="FiveConn_4-5" presStyleLbl="fgAccFollowNode1" presStyleIdx="3" presStyleCnt="4">
        <dgm:presLayoutVars>
          <dgm:bulletEnabled val="1"/>
        </dgm:presLayoutVars>
      </dgm:prSet>
      <dgm:spPr/>
    </dgm:pt>
    <dgm:pt modelId="{BEA0122E-D049-40F3-9AFA-45472E9A0303}" type="pres">
      <dgm:prSet presAssocID="{775878E5-FF27-4B67-92EB-68E6685151D8}" presName="FiveNodes_1_text" presStyleLbl="node1" presStyleIdx="4" presStyleCnt="5">
        <dgm:presLayoutVars>
          <dgm:bulletEnabled val="1"/>
        </dgm:presLayoutVars>
      </dgm:prSet>
      <dgm:spPr/>
    </dgm:pt>
    <dgm:pt modelId="{DD8F1E9C-DA78-49DC-8373-F77F0AC86589}" type="pres">
      <dgm:prSet presAssocID="{775878E5-FF27-4B67-92EB-68E6685151D8}" presName="FiveNodes_2_text" presStyleLbl="node1" presStyleIdx="4" presStyleCnt="5">
        <dgm:presLayoutVars>
          <dgm:bulletEnabled val="1"/>
        </dgm:presLayoutVars>
      </dgm:prSet>
      <dgm:spPr/>
    </dgm:pt>
    <dgm:pt modelId="{78B3F2ED-A207-4340-9678-98F23098F0CA}" type="pres">
      <dgm:prSet presAssocID="{775878E5-FF27-4B67-92EB-68E6685151D8}" presName="FiveNodes_3_text" presStyleLbl="node1" presStyleIdx="4" presStyleCnt="5">
        <dgm:presLayoutVars>
          <dgm:bulletEnabled val="1"/>
        </dgm:presLayoutVars>
      </dgm:prSet>
      <dgm:spPr/>
    </dgm:pt>
    <dgm:pt modelId="{198C2A57-F1C9-4503-9537-84A1B27DCB18}" type="pres">
      <dgm:prSet presAssocID="{775878E5-FF27-4B67-92EB-68E6685151D8}" presName="FiveNodes_4_text" presStyleLbl="node1" presStyleIdx="4" presStyleCnt="5">
        <dgm:presLayoutVars>
          <dgm:bulletEnabled val="1"/>
        </dgm:presLayoutVars>
      </dgm:prSet>
      <dgm:spPr/>
    </dgm:pt>
    <dgm:pt modelId="{04BBB9D2-7CD7-4FE2-ADA2-8AF2B45C879A}" type="pres">
      <dgm:prSet presAssocID="{775878E5-FF27-4B67-92EB-68E6685151D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53D75E08-706B-414D-B8D5-22C3917C7D5E}" type="presOf" srcId="{C209F46E-4237-4AAD-8987-9FF1843C3A0F}" destId="{93512FAB-C9D7-48B6-95D9-26D4AD422AA7}" srcOrd="0" destOrd="0" presId="urn:microsoft.com/office/officeart/2005/8/layout/vProcess5"/>
    <dgm:cxn modelId="{BA4B170C-0B83-4002-B06A-7BF3BF4F8655}" srcId="{775878E5-FF27-4B67-92EB-68E6685151D8}" destId="{2EF1785A-6102-4C34-BBF3-1DB0E6FCCCA7}" srcOrd="1" destOrd="0" parTransId="{5CAFD992-78E2-418B-BE97-2ABCF67D7806}" sibTransId="{8D5AE4BD-BC3D-44A8-A10A-AE3B7064B830}"/>
    <dgm:cxn modelId="{1799261A-F8ED-4A51-AD9F-D96454462A04}" type="presOf" srcId="{24672456-C394-4902-AE19-A7F39DCB405D}" destId="{A4A31D58-165D-4D18-AAF0-57ED4F4D4D62}" srcOrd="0" destOrd="0" presId="urn:microsoft.com/office/officeart/2005/8/layout/vProcess5"/>
    <dgm:cxn modelId="{1CEE2E1D-8322-4B53-97C0-780E6966CD77}" type="presOf" srcId="{2EF1785A-6102-4C34-BBF3-1DB0E6FCCCA7}" destId="{DD8F1E9C-DA78-49DC-8373-F77F0AC86589}" srcOrd="1" destOrd="0" presId="urn:microsoft.com/office/officeart/2005/8/layout/vProcess5"/>
    <dgm:cxn modelId="{1A279B20-00DB-48A3-AB49-EC9D8ABC89D4}" type="presOf" srcId="{8D5AE4BD-BC3D-44A8-A10A-AE3B7064B830}" destId="{98F08679-D468-41CD-A314-9486073BAFB8}" srcOrd="0" destOrd="0" presId="urn:microsoft.com/office/officeart/2005/8/layout/vProcess5"/>
    <dgm:cxn modelId="{63C03021-2EB4-4D42-A01C-67FD56DACF03}" srcId="{775878E5-FF27-4B67-92EB-68E6685151D8}" destId="{66F4B22C-9D0F-4F3D-99F7-807B08B9E985}" srcOrd="4" destOrd="0" parTransId="{02F254AE-DA8D-4180-8E7D-5C8645C30ECF}" sibTransId="{192F955B-3269-4D39-8D49-3EDEA197340F}"/>
    <dgm:cxn modelId="{ECD9E62F-5FB6-400C-82BA-1FC5767E51E6}" type="presOf" srcId="{2EF1785A-6102-4C34-BBF3-1DB0E6FCCCA7}" destId="{2FD48397-495E-4856-8716-8F57538F3F09}" srcOrd="0" destOrd="0" presId="urn:microsoft.com/office/officeart/2005/8/layout/vProcess5"/>
    <dgm:cxn modelId="{CF763C30-AC39-439C-BC4A-CC3579A368C5}" type="presOf" srcId="{5D7A2DE5-78C5-4707-930B-68CEB4269776}" destId="{D3B4ADED-8CC6-4282-A930-7AFBADF91E7E}" srcOrd="0" destOrd="0" presId="urn:microsoft.com/office/officeart/2005/8/layout/vProcess5"/>
    <dgm:cxn modelId="{9A092B4B-2784-4946-8122-214A0D35C919}" srcId="{775878E5-FF27-4B67-92EB-68E6685151D8}" destId="{9BBC8BC5-9220-4528-9536-3FB6905DCD27}" srcOrd="0" destOrd="0" parTransId="{C1613ABE-D472-4465-8985-716E0627FEB3}" sibTransId="{5D7A2DE5-78C5-4707-930B-68CEB4269776}"/>
    <dgm:cxn modelId="{96BD4F4C-F755-4327-968C-0CF9263A428C}" type="presOf" srcId="{66F4B22C-9D0F-4F3D-99F7-807B08B9E985}" destId="{04BBB9D2-7CD7-4FE2-ADA2-8AF2B45C879A}" srcOrd="1" destOrd="0" presId="urn:microsoft.com/office/officeart/2005/8/layout/vProcess5"/>
    <dgm:cxn modelId="{D201806D-96AA-4856-A8A9-E9F164C08885}" srcId="{775878E5-FF27-4B67-92EB-68E6685151D8}" destId="{CF6E6485-976D-458A-80FE-C4A304920229}" srcOrd="3" destOrd="0" parTransId="{93E21BD4-2E20-4D56-988A-91220DD95F7E}" sibTransId="{24672456-C394-4902-AE19-A7F39DCB405D}"/>
    <dgm:cxn modelId="{38616970-40FE-4950-99BF-5A3ED83B4120}" type="presOf" srcId="{326BECEB-770D-4A45-A0FE-65410467C1E8}" destId="{CB9B7FE5-40BD-4308-B085-6533ED02D540}" srcOrd="0" destOrd="0" presId="urn:microsoft.com/office/officeart/2005/8/layout/vProcess5"/>
    <dgm:cxn modelId="{43A98E58-DF14-4344-97F2-5215DF82E1C4}" type="presOf" srcId="{9BBC8BC5-9220-4528-9536-3FB6905DCD27}" destId="{BEA0122E-D049-40F3-9AFA-45472E9A0303}" srcOrd="1" destOrd="0" presId="urn:microsoft.com/office/officeart/2005/8/layout/vProcess5"/>
    <dgm:cxn modelId="{9162D778-CD12-435B-8A18-DDA4C612BB72}" srcId="{775878E5-FF27-4B67-92EB-68E6685151D8}" destId="{C209F46E-4237-4AAD-8987-9FF1843C3A0F}" srcOrd="2" destOrd="0" parTransId="{78F897A6-D1DE-4370-A237-69E7FC7E59BE}" sibTransId="{326BECEB-770D-4A45-A0FE-65410467C1E8}"/>
    <dgm:cxn modelId="{7B11CB89-5D3F-4E0E-B089-AB656AE63C64}" type="presOf" srcId="{775878E5-FF27-4B67-92EB-68E6685151D8}" destId="{F2A72974-C009-46DF-ACC0-2EB2C5615DCB}" srcOrd="0" destOrd="0" presId="urn:microsoft.com/office/officeart/2005/8/layout/vProcess5"/>
    <dgm:cxn modelId="{51C92999-3320-416B-A9C7-EB20443BE2E6}" type="presOf" srcId="{66F4B22C-9D0F-4F3D-99F7-807B08B9E985}" destId="{F5390A7E-FFEA-4D34-82F2-2E82670E4DA9}" srcOrd="0" destOrd="0" presId="urn:microsoft.com/office/officeart/2005/8/layout/vProcess5"/>
    <dgm:cxn modelId="{12AA63F3-97AE-4AB8-84C5-1EE66C712200}" type="presOf" srcId="{CF6E6485-976D-458A-80FE-C4A304920229}" destId="{198C2A57-F1C9-4503-9537-84A1B27DCB18}" srcOrd="1" destOrd="0" presId="urn:microsoft.com/office/officeart/2005/8/layout/vProcess5"/>
    <dgm:cxn modelId="{3B1301F4-F2F6-4F2D-962A-310327FCD115}" type="presOf" srcId="{CF6E6485-976D-458A-80FE-C4A304920229}" destId="{4F759D8E-AD79-414D-ACA7-7349BE1FC949}" srcOrd="0" destOrd="0" presId="urn:microsoft.com/office/officeart/2005/8/layout/vProcess5"/>
    <dgm:cxn modelId="{BAF3FDF5-5503-4FC6-969D-B1C9DFBE5DC1}" type="presOf" srcId="{C209F46E-4237-4AAD-8987-9FF1843C3A0F}" destId="{78B3F2ED-A207-4340-9678-98F23098F0CA}" srcOrd="1" destOrd="0" presId="urn:microsoft.com/office/officeart/2005/8/layout/vProcess5"/>
    <dgm:cxn modelId="{91D2BAFC-21E3-4BE3-9EBB-625FB601AD6B}" type="presOf" srcId="{9BBC8BC5-9220-4528-9536-3FB6905DCD27}" destId="{DD474B6A-0720-4097-8536-95E24185DF0A}" srcOrd="0" destOrd="0" presId="urn:microsoft.com/office/officeart/2005/8/layout/vProcess5"/>
    <dgm:cxn modelId="{13D88983-2577-4BEB-B202-AAD9891C6AD4}" type="presParOf" srcId="{F2A72974-C009-46DF-ACC0-2EB2C5615DCB}" destId="{F12DEC7A-4C08-47A6-9213-765A1A8F3AB0}" srcOrd="0" destOrd="0" presId="urn:microsoft.com/office/officeart/2005/8/layout/vProcess5"/>
    <dgm:cxn modelId="{F382D009-CC99-4C95-A69A-B99543055524}" type="presParOf" srcId="{F2A72974-C009-46DF-ACC0-2EB2C5615DCB}" destId="{DD474B6A-0720-4097-8536-95E24185DF0A}" srcOrd="1" destOrd="0" presId="urn:microsoft.com/office/officeart/2005/8/layout/vProcess5"/>
    <dgm:cxn modelId="{67393DEC-1292-4EC2-A420-D2AFBB9EEE09}" type="presParOf" srcId="{F2A72974-C009-46DF-ACC0-2EB2C5615DCB}" destId="{2FD48397-495E-4856-8716-8F57538F3F09}" srcOrd="2" destOrd="0" presId="urn:microsoft.com/office/officeart/2005/8/layout/vProcess5"/>
    <dgm:cxn modelId="{959DDAB3-9569-41FC-9C4E-A9F2F7A2E71C}" type="presParOf" srcId="{F2A72974-C009-46DF-ACC0-2EB2C5615DCB}" destId="{93512FAB-C9D7-48B6-95D9-26D4AD422AA7}" srcOrd="3" destOrd="0" presId="urn:microsoft.com/office/officeart/2005/8/layout/vProcess5"/>
    <dgm:cxn modelId="{5A7E28B9-6442-455B-B8B9-5C3CBDB26A31}" type="presParOf" srcId="{F2A72974-C009-46DF-ACC0-2EB2C5615DCB}" destId="{4F759D8E-AD79-414D-ACA7-7349BE1FC949}" srcOrd="4" destOrd="0" presId="urn:microsoft.com/office/officeart/2005/8/layout/vProcess5"/>
    <dgm:cxn modelId="{329E53A7-1731-43AB-BB91-74D1CEC2D1C4}" type="presParOf" srcId="{F2A72974-C009-46DF-ACC0-2EB2C5615DCB}" destId="{F5390A7E-FFEA-4D34-82F2-2E82670E4DA9}" srcOrd="5" destOrd="0" presId="urn:microsoft.com/office/officeart/2005/8/layout/vProcess5"/>
    <dgm:cxn modelId="{0753A611-4544-4459-8236-E8D399ADCC78}" type="presParOf" srcId="{F2A72974-C009-46DF-ACC0-2EB2C5615DCB}" destId="{D3B4ADED-8CC6-4282-A930-7AFBADF91E7E}" srcOrd="6" destOrd="0" presId="urn:microsoft.com/office/officeart/2005/8/layout/vProcess5"/>
    <dgm:cxn modelId="{7323826C-AF47-43DB-8ABF-DC127BAC4083}" type="presParOf" srcId="{F2A72974-C009-46DF-ACC0-2EB2C5615DCB}" destId="{98F08679-D468-41CD-A314-9486073BAFB8}" srcOrd="7" destOrd="0" presId="urn:microsoft.com/office/officeart/2005/8/layout/vProcess5"/>
    <dgm:cxn modelId="{901A497A-16BC-41F3-B399-07919B7DD6D1}" type="presParOf" srcId="{F2A72974-C009-46DF-ACC0-2EB2C5615DCB}" destId="{CB9B7FE5-40BD-4308-B085-6533ED02D540}" srcOrd="8" destOrd="0" presId="urn:microsoft.com/office/officeart/2005/8/layout/vProcess5"/>
    <dgm:cxn modelId="{24C83E95-D977-40BD-BD56-0D9ED4FC3775}" type="presParOf" srcId="{F2A72974-C009-46DF-ACC0-2EB2C5615DCB}" destId="{A4A31D58-165D-4D18-AAF0-57ED4F4D4D62}" srcOrd="9" destOrd="0" presId="urn:microsoft.com/office/officeart/2005/8/layout/vProcess5"/>
    <dgm:cxn modelId="{CC59BC5A-8933-4842-84AC-18E6B85B5DE6}" type="presParOf" srcId="{F2A72974-C009-46DF-ACC0-2EB2C5615DCB}" destId="{BEA0122E-D049-40F3-9AFA-45472E9A0303}" srcOrd="10" destOrd="0" presId="urn:microsoft.com/office/officeart/2005/8/layout/vProcess5"/>
    <dgm:cxn modelId="{92D49A6E-0DBF-4A48-81D3-A142B88935E9}" type="presParOf" srcId="{F2A72974-C009-46DF-ACC0-2EB2C5615DCB}" destId="{DD8F1E9C-DA78-49DC-8373-F77F0AC86589}" srcOrd="11" destOrd="0" presId="urn:microsoft.com/office/officeart/2005/8/layout/vProcess5"/>
    <dgm:cxn modelId="{3C5BFB83-E1AB-42F1-9380-5D2DCB5D4074}" type="presParOf" srcId="{F2A72974-C009-46DF-ACC0-2EB2C5615DCB}" destId="{78B3F2ED-A207-4340-9678-98F23098F0CA}" srcOrd="12" destOrd="0" presId="urn:microsoft.com/office/officeart/2005/8/layout/vProcess5"/>
    <dgm:cxn modelId="{65597688-1631-4EB8-B3D4-D1971D344DA4}" type="presParOf" srcId="{F2A72974-C009-46DF-ACC0-2EB2C5615DCB}" destId="{198C2A57-F1C9-4503-9537-84A1B27DCB18}" srcOrd="13" destOrd="0" presId="urn:microsoft.com/office/officeart/2005/8/layout/vProcess5"/>
    <dgm:cxn modelId="{DEB5FEEC-7E6D-442A-B85B-4A7424AE8215}" type="presParOf" srcId="{F2A72974-C009-46DF-ACC0-2EB2C5615DCB}" destId="{04BBB9D2-7CD7-4FE2-ADA2-8AF2B45C879A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1E28A3-0FE7-4107-9713-B50CFB86993A}">
      <dsp:nvSpPr>
        <dsp:cNvPr id="0" name=""/>
        <dsp:cNvSpPr/>
      </dsp:nvSpPr>
      <dsp:spPr>
        <a:xfrm>
          <a:off x="0" y="3741043"/>
          <a:ext cx="2514599" cy="409380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Compare</a:t>
          </a:r>
          <a:endParaRPr lang="el-GR" sz="1400" b="1" kern="1200"/>
        </a:p>
      </dsp:txBody>
      <dsp:txXfrm>
        <a:off x="0" y="3741043"/>
        <a:ext cx="2514599" cy="409380"/>
      </dsp:txXfrm>
    </dsp:sp>
    <dsp:sp modelId="{D7BD1FD2-729D-4964-AEF1-F7F854CD51E2}">
      <dsp:nvSpPr>
        <dsp:cNvPr id="0" name=""/>
        <dsp:cNvSpPr/>
      </dsp:nvSpPr>
      <dsp:spPr>
        <a:xfrm>
          <a:off x="2514599" y="3741043"/>
          <a:ext cx="7543800" cy="409380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Compare the proposed method with other SOTA methods</a:t>
          </a:r>
          <a:endParaRPr lang="en-US" sz="1100" b="1" kern="1200"/>
        </a:p>
      </dsp:txBody>
      <dsp:txXfrm>
        <a:off x="2514599" y="3741043"/>
        <a:ext cx="7543800" cy="409380"/>
      </dsp:txXfrm>
    </dsp:sp>
    <dsp:sp modelId="{3F860CBC-539F-4E73-BBF7-2FBABA958D8D}">
      <dsp:nvSpPr>
        <dsp:cNvPr id="0" name=""/>
        <dsp:cNvSpPr/>
      </dsp:nvSpPr>
      <dsp:spPr>
        <a:xfrm rot="10800000">
          <a:off x="0" y="3117556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Evaluate</a:t>
          </a:r>
          <a:endParaRPr lang="el-GR" sz="1400" b="1" kern="1200"/>
        </a:p>
      </dsp:txBody>
      <dsp:txXfrm rot="-10800000">
        <a:off x="0" y="3117556"/>
        <a:ext cx="2514599" cy="409257"/>
      </dsp:txXfrm>
    </dsp:sp>
    <dsp:sp modelId="{165A3E42-8B16-42A5-89D8-1ECD63A87AF1}">
      <dsp:nvSpPr>
        <dsp:cNvPr id="0" name=""/>
        <dsp:cNvSpPr/>
      </dsp:nvSpPr>
      <dsp:spPr>
        <a:xfrm>
          <a:off x="2514599" y="3117556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Evaluate the model, using proposed metrics</a:t>
          </a:r>
          <a:endParaRPr lang="el-GR" sz="1100" b="1" kern="1200"/>
        </a:p>
      </dsp:txBody>
      <dsp:txXfrm>
        <a:off x="2514599" y="3117556"/>
        <a:ext cx="7543800" cy="409257"/>
      </dsp:txXfrm>
    </dsp:sp>
    <dsp:sp modelId="{D26DAA68-C5F6-48DA-A673-3F862CFE8931}">
      <dsp:nvSpPr>
        <dsp:cNvPr id="0" name=""/>
        <dsp:cNvSpPr/>
      </dsp:nvSpPr>
      <dsp:spPr>
        <a:xfrm rot="10800000">
          <a:off x="0" y="2494070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Implement</a:t>
          </a:r>
          <a:endParaRPr lang="el-GR" sz="1400" b="1" kern="1200"/>
        </a:p>
      </dsp:txBody>
      <dsp:txXfrm rot="-10800000">
        <a:off x="0" y="2494070"/>
        <a:ext cx="2514599" cy="409257"/>
      </dsp:txXfrm>
    </dsp:sp>
    <dsp:sp modelId="{BA48B8AA-F31A-47CA-B19F-2AB73404BCE7}">
      <dsp:nvSpPr>
        <dsp:cNvPr id="0" name=""/>
        <dsp:cNvSpPr/>
      </dsp:nvSpPr>
      <dsp:spPr>
        <a:xfrm>
          <a:off x="2514599" y="2494070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the Meta-Learning model using a Deep Learning framework (</a:t>
          </a:r>
          <a:r>
            <a:rPr lang="en-US" sz="1100" b="1" kern="1200" err="1">
              <a:latin typeface="Calibri Light" panose="020F0302020204030204"/>
            </a:rPr>
            <a:t>Tensorflow</a:t>
          </a:r>
          <a:r>
            <a:rPr lang="en-US" sz="1100" b="1" kern="1200">
              <a:latin typeface="Calibri Light" panose="020F0302020204030204"/>
            </a:rPr>
            <a:t> or </a:t>
          </a:r>
          <a:r>
            <a:rPr lang="en-US" sz="1100" b="1" kern="1200" err="1">
              <a:latin typeface="Calibri Light" panose="020F0302020204030204"/>
            </a:rPr>
            <a:t>PyTorch</a:t>
          </a:r>
          <a:r>
            <a:rPr lang="en-US" sz="1100" b="1" kern="1200">
              <a:latin typeface="Calibri Light" panose="020F0302020204030204"/>
            </a:rPr>
            <a:t>)</a:t>
          </a:r>
          <a:endParaRPr lang="el-GR" sz="1100" b="1" kern="1200"/>
        </a:p>
      </dsp:txBody>
      <dsp:txXfrm>
        <a:off x="2514599" y="2494070"/>
        <a:ext cx="7543800" cy="409257"/>
      </dsp:txXfrm>
    </dsp:sp>
    <dsp:sp modelId="{52A6F0D1-9631-470A-A6A9-593D65D6AAB2}">
      <dsp:nvSpPr>
        <dsp:cNvPr id="0" name=""/>
        <dsp:cNvSpPr/>
      </dsp:nvSpPr>
      <dsp:spPr>
        <a:xfrm rot="10800000">
          <a:off x="0" y="1870584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Insights </a:t>
          </a:r>
          <a:endParaRPr lang="el-GR" sz="1400" b="1" kern="1200"/>
        </a:p>
      </dsp:txBody>
      <dsp:txXfrm rot="-10800000">
        <a:off x="0" y="1870584"/>
        <a:ext cx="2514599" cy="409257"/>
      </dsp:txXfrm>
    </dsp:sp>
    <dsp:sp modelId="{A4D777CF-84F9-40FD-AA31-A2A15812D968}">
      <dsp:nvSpPr>
        <dsp:cNvPr id="0" name=""/>
        <dsp:cNvSpPr/>
      </dsp:nvSpPr>
      <dsp:spPr>
        <a:xfrm>
          <a:off x="2514599" y="1870584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Study the paper and find the most important details</a:t>
          </a:r>
          <a:endParaRPr lang="el-GR" sz="1100" b="1" kern="1200"/>
        </a:p>
      </dsp:txBody>
      <dsp:txXfrm>
        <a:off x="2514599" y="1870584"/>
        <a:ext cx="7543800" cy="409257"/>
      </dsp:txXfrm>
    </dsp:sp>
    <dsp:sp modelId="{0568644F-BEBD-4F69-9BAA-5B11870DDE2C}">
      <dsp:nvSpPr>
        <dsp:cNvPr id="0" name=""/>
        <dsp:cNvSpPr/>
      </dsp:nvSpPr>
      <dsp:spPr>
        <a:xfrm rot="10800000">
          <a:off x="0" y="1247098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Select</a:t>
          </a:r>
          <a:endParaRPr lang="el-GR" sz="1400" b="1" kern="1200"/>
        </a:p>
      </dsp:txBody>
      <dsp:txXfrm rot="-10800000">
        <a:off x="0" y="1247098"/>
        <a:ext cx="2514599" cy="409257"/>
      </dsp:txXfrm>
    </dsp:sp>
    <dsp:sp modelId="{D821FB19-E851-455D-8646-F757CDC01040}">
      <dsp:nvSpPr>
        <dsp:cNvPr id="0" name=""/>
        <dsp:cNvSpPr/>
      </dsp:nvSpPr>
      <dsp:spPr>
        <a:xfrm>
          <a:off x="2514599" y="1247098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a paper based on the citations</a:t>
          </a:r>
          <a:endParaRPr lang="el-GR" sz="1100" b="1" kern="1200"/>
        </a:p>
      </dsp:txBody>
      <dsp:txXfrm>
        <a:off x="2514599" y="1247098"/>
        <a:ext cx="7543800" cy="409257"/>
      </dsp:txXfrm>
    </dsp:sp>
    <dsp:sp modelId="{3DD0DEF6-D011-4389-BAB0-846713C8438C}">
      <dsp:nvSpPr>
        <dsp:cNvPr id="0" name=""/>
        <dsp:cNvSpPr/>
      </dsp:nvSpPr>
      <dsp:spPr>
        <a:xfrm rot="10800000">
          <a:off x="0" y="623611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Explore</a:t>
          </a:r>
          <a:endParaRPr lang="el-GR" sz="1400" b="1" kern="1200"/>
        </a:p>
      </dsp:txBody>
      <dsp:txXfrm rot="-10800000">
        <a:off x="0" y="623611"/>
        <a:ext cx="2514599" cy="409257"/>
      </dsp:txXfrm>
    </dsp:sp>
    <dsp:sp modelId="{FAE3D7AE-0789-4B3A-BC72-DCCEA4F8A898}">
      <dsp:nvSpPr>
        <dsp:cNvPr id="0" name=""/>
        <dsp:cNvSpPr/>
      </dsp:nvSpPr>
      <dsp:spPr>
        <a:xfrm>
          <a:off x="2514599" y="623611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meta-learning approaches</a:t>
          </a:r>
          <a:endParaRPr lang="el-GR" sz="1100" b="1" kern="1200"/>
        </a:p>
      </dsp:txBody>
      <dsp:txXfrm>
        <a:off x="2514599" y="623611"/>
        <a:ext cx="7543800" cy="409257"/>
      </dsp:txXfrm>
    </dsp:sp>
    <dsp:sp modelId="{509CACEC-0B45-4916-ABF9-0DD3DC9A6500}">
      <dsp:nvSpPr>
        <dsp:cNvPr id="0" name=""/>
        <dsp:cNvSpPr/>
      </dsp:nvSpPr>
      <dsp:spPr>
        <a:xfrm rot="10800000">
          <a:off x="0" y="125"/>
          <a:ext cx="2514599" cy="629626"/>
        </a:xfrm>
        <a:prstGeom prst="upArrowCallout">
          <a:avLst>
            <a:gd name="adj1" fmla="val 5000"/>
            <a:gd name="adj2" fmla="val 10000"/>
            <a:gd name="adj3" fmla="val 15000"/>
            <a:gd name="adj4" fmla="val 64977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8838" tIns="99568" rIns="178838" bIns="99568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latin typeface="Calibri Light" panose="020F0302020204030204"/>
            </a:rPr>
            <a:t>Research</a:t>
          </a:r>
          <a:endParaRPr lang="el-GR" sz="1400" b="1" kern="1200"/>
        </a:p>
      </dsp:txBody>
      <dsp:txXfrm rot="-10800000">
        <a:off x="0" y="125"/>
        <a:ext cx="2514599" cy="409257"/>
      </dsp:txXfrm>
    </dsp:sp>
    <dsp:sp modelId="{E8451A30-EBD8-45E7-8CC1-8DF565607E85}">
      <dsp:nvSpPr>
        <dsp:cNvPr id="0" name=""/>
        <dsp:cNvSpPr/>
      </dsp:nvSpPr>
      <dsp:spPr>
        <a:xfrm>
          <a:off x="2514599" y="125"/>
          <a:ext cx="7543800" cy="409257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3024" tIns="139700" rIns="153024" bIns="13970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>
              <a:latin typeface="Calibri Light" panose="020F0302020204030204"/>
            </a:rPr>
            <a:t>SOTA meta-learning papers with high citations</a:t>
          </a:r>
          <a:endParaRPr lang="el-GR" sz="1100" b="1" kern="1200"/>
        </a:p>
      </dsp:txBody>
      <dsp:txXfrm>
        <a:off x="2514599" y="125"/>
        <a:ext cx="7543800" cy="4092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812D4-A9C0-4C5F-BDA6-5E9ED8186B32}">
      <dsp:nvSpPr>
        <dsp:cNvPr id="0" name=""/>
        <dsp:cNvSpPr/>
      </dsp:nvSpPr>
      <dsp:spPr>
        <a:xfrm>
          <a:off x="0" y="536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AEC76E-EA5D-4B18-A845-F74BFE60F65F}">
      <dsp:nvSpPr>
        <dsp:cNvPr id="0" name=""/>
        <dsp:cNvSpPr/>
      </dsp:nvSpPr>
      <dsp:spPr>
        <a:xfrm>
          <a:off x="379672" y="282937"/>
          <a:ext cx="690314" cy="6903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088C1-1A7E-4C1F-AB33-6CAAE8DBBA26}">
      <dsp:nvSpPr>
        <dsp:cNvPr id="0" name=""/>
        <dsp:cNvSpPr/>
      </dsp:nvSpPr>
      <dsp:spPr>
        <a:xfrm>
          <a:off x="1449660" y="536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selected the most recent approaches about Meta Learning in the following citation databases</a:t>
          </a:r>
        </a:p>
      </dsp:txBody>
      <dsp:txXfrm>
        <a:off x="1449660" y="536"/>
        <a:ext cx="2558723" cy="1255116"/>
      </dsp:txXfrm>
    </dsp:sp>
    <dsp:sp modelId="{FB3A1EE0-D8CE-4FC6-A5F8-DA6A5CB33DBD}">
      <dsp:nvSpPr>
        <dsp:cNvPr id="0" name=""/>
        <dsp:cNvSpPr/>
      </dsp:nvSpPr>
      <dsp:spPr>
        <a:xfrm>
          <a:off x="0" y="1569432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BD7A6-830C-4FF5-8688-091302D82717}">
      <dsp:nvSpPr>
        <dsp:cNvPr id="0" name=""/>
        <dsp:cNvSpPr/>
      </dsp:nvSpPr>
      <dsp:spPr>
        <a:xfrm>
          <a:off x="379672" y="1851833"/>
          <a:ext cx="690314" cy="6903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F32521-43B7-46AF-9FA7-D75A75C84770}">
      <dsp:nvSpPr>
        <dsp:cNvPr id="0" name=""/>
        <dsp:cNvSpPr/>
      </dsp:nvSpPr>
      <dsp:spPr>
        <a:xfrm>
          <a:off x="1449660" y="1569432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Search </a:t>
          </a:r>
          <a:r>
            <a:rPr lang="en-US" sz="1500" kern="1200">
              <a:latin typeface="Calibri Light" panose="020F0302020204030204"/>
            </a:rPr>
            <a:t>criteria</a:t>
          </a:r>
          <a:r>
            <a:rPr lang="en-US" sz="1500" kern="1200"/>
            <a:t>: </a:t>
          </a:r>
          <a:r>
            <a:rPr lang="en-US" sz="1500" b="1" i="1" kern="1200"/>
            <a:t>“Meta learning” AND “Covid”</a:t>
          </a:r>
          <a:r>
            <a:rPr lang="en-US" sz="1500" b="1" i="1" kern="1200">
              <a:latin typeface="Calibri Light" panose="020F0302020204030204"/>
            </a:rPr>
            <a:t> </a:t>
          </a:r>
          <a:r>
            <a:rPr lang="en-US" sz="1500" b="1" i="1" kern="1200"/>
            <a:t> AND “Diagnosis”</a:t>
          </a:r>
          <a:endParaRPr lang="en-US" sz="1500" kern="1200"/>
        </a:p>
      </dsp:txBody>
      <dsp:txXfrm>
        <a:off x="1449660" y="1569432"/>
        <a:ext cx="2558723" cy="1255116"/>
      </dsp:txXfrm>
    </dsp:sp>
    <dsp:sp modelId="{3A662421-5FE8-4C04-B042-88EC66DF62F7}">
      <dsp:nvSpPr>
        <dsp:cNvPr id="0" name=""/>
        <dsp:cNvSpPr/>
      </dsp:nvSpPr>
      <dsp:spPr>
        <a:xfrm>
          <a:off x="0" y="3138328"/>
          <a:ext cx="4008384" cy="1255116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915554-90FC-4209-8C32-52B5AE9267BE}">
      <dsp:nvSpPr>
        <dsp:cNvPr id="0" name=""/>
        <dsp:cNvSpPr/>
      </dsp:nvSpPr>
      <dsp:spPr>
        <a:xfrm>
          <a:off x="379672" y="3420730"/>
          <a:ext cx="690314" cy="6903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62AF8C-A86E-493D-97F5-65A5EA572FA1}">
      <dsp:nvSpPr>
        <dsp:cNvPr id="0" name=""/>
        <dsp:cNvSpPr/>
      </dsp:nvSpPr>
      <dsp:spPr>
        <a:xfrm>
          <a:off x="1449660" y="3138328"/>
          <a:ext cx="2558723" cy="1255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2833" tIns="132833" rIns="132833" bIns="132833" numCol="1" spcCol="1270" anchor="ctr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We ordered the outputs of databases according to the citation score and the publication date</a:t>
          </a:r>
        </a:p>
      </dsp:txBody>
      <dsp:txXfrm>
        <a:off x="1449660" y="3138328"/>
        <a:ext cx="2558723" cy="12551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D3E7E-472A-40E1-B99F-8EFA319BCC24}">
      <dsp:nvSpPr>
        <dsp:cNvPr id="0" name=""/>
        <dsp:cNvSpPr/>
      </dsp:nvSpPr>
      <dsp:spPr>
        <a:xfrm>
          <a:off x="0" y="2938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9E3F90-5446-47EF-A23D-974F6DC83CA6}">
      <dsp:nvSpPr>
        <dsp:cNvPr id="0" name=""/>
        <dsp:cNvSpPr/>
      </dsp:nvSpPr>
      <dsp:spPr>
        <a:xfrm>
          <a:off x="189315" y="143751"/>
          <a:ext cx="344209" cy="34420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382993-F11D-4E0B-A220-6ABA5D786AF2}">
      <dsp:nvSpPr>
        <dsp:cNvPr id="0" name=""/>
        <dsp:cNvSpPr/>
      </dsp:nvSpPr>
      <dsp:spPr>
        <a:xfrm>
          <a:off x="722840" y="2938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Datasets  </a:t>
          </a:r>
          <a:endParaRPr lang="en-US" sz="1900" kern="1200"/>
        </a:p>
      </dsp:txBody>
      <dsp:txXfrm>
        <a:off x="722840" y="2938"/>
        <a:ext cx="9335559" cy="625835"/>
      </dsp:txXfrm>
    </dsp:sp>
    <dsp:sp modelId="{0600F89A-6263-451B-97D7-B8E9A1841519}">
      <dsp:nvSpPr>
        <dsp:cNvPr id="0" name=""/>
        <dsp:cNvSpPr/>
      </dsp:nvSpPr>
      <dsp:spPr>
        <a:xfrm>
          <a:off x="0" y="785232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642454-07EB-407E-97A6-85AB1D703974}">
      <dsp:nvSpPr>
        <dsp:cNvPr id="0" name=""/>
        <dsp:cNvSpPr/>
      </dsp:nvSpPr>
      <dsp:spPr>
        <a:xfrm>
          <a:off x="189315" y="926045"/>
          <a:ext cx="344209" cy="34420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60BF53-80A4-4780-8C7D-703385D80B75}">
      <dsp:nvSpPr>
        <dsp:cNvPr id="0" name=""/>
        <dsp:cNvSpPr/>
      </dsp:nvSpPr>
      <dsp:spPr>
        <a:xfrm>
          <a:off x="722840" y="785232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Siamese Neural Network Architecture </a:t>
          </a:r>
          <a:endParaRPr lang="en-US" sz="1900" kern="1200"/>
        </a:p>
      </dsp:txBody>
      <dsp:txXfrm>
        <a:off x="722840" y="785232"/>
        <a:ext cx="9335559" cy="625835"/>
      </dsp:txXfrm>
    </dsp:sp>
    <dsp:sp modelId="{B670C02A-B512-47E3-8418-A85CB7816998}">
      <dsp:nvSpPr>
        <dsp:cNvPr id="0" name=""/>
        <dsp:cNvSpPr/>
      </dsp:nvSpPr>
      <dsp:spPr>
        <a:xfrm>
          <a:off x="0" y="1567527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BC05C-08C3-4FC5-BFDC-521ACE44F57D}">
      <dsp:nvSpPr>
        <dsp:cNvPr id="0" name=""/>
        <dsp:cNvSpPr/>
      </dsp:nvSpPr>
      <dsp:spPr>
        <a:xfrm>
          <a:off x="189315" y="1708340"/>
          <a:ext cx="344209" cy="34420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89B9E-C2DD-473C-9B2E-AF22FE90C233}">
      <dsp:nvSpPr>
        <dsp:cNvPr id="0" name=""/>
        <dsp:cNvSpPr/>
      </dsp:nvSpPr>
      <dsp:spPr>
        <a:xfrm>
          <a:off x="722840" y="1567527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Loss Functions </a:t>
          </a:r>
          <a:endParaRPr lang="en-US" sz="1900" kern="1200"/>
        </a:p>
      </dsp:txBody>
      <dsp:txXfrm>
        <a:off x="722840" y="1567527"/>
        <a:ext cx="9335559" cy="625835"/>
      </dsp:txXfrm>
    </dsp:sp>
    <dsp:sp modelId="{4100BE56-C1D3-49B1-9E57-2AEB1D19B2FA}">
      <dsp:nvSpPr>
        <dsp:cNvPr id="0" name=""/>
        <dsp:cNvSpPr/>
      </dsp:nvSpPr>
      <dsp:spPr>
        <a:xfrm>
          <a:off x="0" y="2349821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4D1E08-B358-407C-A08E-62318213C93D}">
      <dsp:nvSpPr>
        <dsp:cNvPr id="0" name=""/>
        <dsp:cNvSpPr/>
      </dsp:nvSpPr>
      <dsp:spPr>
        <a:xfrm>
          <a:off x="189315" y="2490634"/>
          <a:ext cx="344209" cy="34420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CE2B65-F9A6-4168-884F-CC3AF1553A4C}">
      <dsp:nvSpPr>
        <dsp:cNvPr id="0" name=""/>
        <dsp:cNvSpPr/>
      </dsp:nvSpPr>
      <dsp:spPr>
        <a:xfrm>
          <a:off x="722840" y="2349821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Training Strategy</a:t>
          </a:r>
          <a:r>
            <a:rPr lang="en-US" sz="1900" kern="1200">
              <a:latin typeface="Calibri Light" panose="020F0302020204030204"/>
            </a:rPr>
            <a:t> </a:t>
          </a:r>
          <a:r>
            <a:rPr lang="en-US" sz="1900" b="1" kern="1200">
              <a:latin typeface="Calibri Light" panose="020F0302020204030204"/>
            </a:rPr>
            <a:t>&amp; Optimizer</a:t>
          </a:r>
          <a:endParaRPr lang="en-US" sz="1900" b="1" kern="1200"/>
        </a:p>
      </dsp:txBody>
      <dsp:txXfrm>
        <a:off x="722840" y="2349821"/>
        <a:ext cx="9335559" cy="625835"/>
      </dsp:txXfrm>
    </dsp:sp>
    <dsp:sp modelId="{3B0B6318-AD91-4D73-93DA-A5EBFD785339}">
      <dsp:nvSpPr>
        <dsp:cNvPr id="0" name=""/>
        <dsp:cNvSpPr/>
      </dsp:nvSpPr>
      <dsp:spPr>
        <a:xfrm>
          <a:off x="0" y="3132116"/>
          <a:ext cx="10058399" cy="625835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B6DE6C-52ED-44CA-90A3-9867BB673516}">
      <dsp:nvSpPr>
        <dsp:cNvPr id="0" name=""/>
        <dsp:cNvSpPr/>
      </dsp:nvSpPr>
      <dsp:spPr>
        <a:xfrm>
          <a:off x="189315" y="3272929"/>
          <a:ext cx="344209" cy="34420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56084-5520-4F58-B34D-42784DCD0C64}">
      <dsp:nvSpPr>
        <dsp:cNvPr id="0" name=""/>
        <dsp:cNvSpPr/>
      </dsp:nvSpPr>
      <dsp:spPr>
        <a:xfrm>
          <a:off x="722840" y="3132116"/>
          <a:ext cx="9335559" cy="6258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234" tIns="66234" rIns="66234" bIns="66234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b="0" i="0" kern="1200" baseline="0"/>
            <a:t>Evaluation metrics </a:t>
          </a:r>
          <a:endParaRPr lang="en-US" sz="1900" kern="1200"/>
        </a:p>
      </dsp:txBody>
      <dsp:txXfrm>
        <a:off x="722840" y="3132116"/>
        <a:ext cx="9335559" cy="6258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474B6A-0720-4097-8536-95E24185DF0A}">
      <dsp:nvSpPr>
        <dsp:cNvPr id="0" name=""/>
        <dsp:cNvSpPr/>
      </dsp:nvSpPr>
      <dsp:spPr>
        <a:xfrm>
          <a:off x="0" y="0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The Goal of the Paper </a:t>
          </a:r>
        </a:p>
      </dsp:txBody>
      <dsp:txXfrm>
        <a:off x="21902" y="21902"/>
        <a:ext cx="2667867" cy="703980"/>
      </dsp:txXfrm>
    </dsp:sp>
    <dsp:sp modelId="{2FD48397-495E-4856-8716-8F57538F3F09}">
      <dsp:nvSpPr>
        <dsp:cNvPr id="0" name=""/>
        <dsp:cNvSpPr/>
      </dsp:nvSpPr>
      <dsp:spPr>
        <a:xfrm>
          <a:off x="266014" y="851644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Dataset  </a:t>
          </a:r>
        </a:p>
      </dsp:txBody>
      <dsp:txXfrm>
        <a:off x="287916" y="873546"/>
        <a:ext cx="2766398" cy="703980"/>
      </dsp:txXfrm>
    </dsp:sp>
    <dsp:sp modelId="{93512FAB-C9D7-48B6-95D9-26D4AD422AA7}">
      <dsp:nvSpPr>
        <dsp:cNvPr id="0" name=""/>
        <dsp:cNvSpPr/>
      </dsp:nvSpPr>
      <dsp:spPr>
        <a:xfrm>
          <a:off x="532028" y="1703288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Siamese Neural Network Architecture </a:t>
          </a:r>
        </a:p>
      </dsp:txBody>
      <dsp:txXfrm>
        <a:off x="553930" y="1725190"/>
        <a:ext cx="2766398" cy="703980"/>
      </dsp:txXfrm>
    </dsp:sp>
    <dsp:sp modelId="{4F759D8E-AD79-414D-ACA7-7349BE1FC949}">
      <dsp:nvSpPr>
        <dsp:cNvPr id="0" name=""/>
        <dsp:cNvSpPr/>
      </dsp:nvSpPr>
      <dsp:spPr>
        <a:xfrm>
          <a:off x="798042" y="2554932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Loss Function and Training Strategy </a:t>
          </a:r>
        </a:p>
      </dsp:txBody>
      <dsp:txXfrm>
        <a:off x="819944" y="2576834"/>
        <a:ext cx="2766398" cy="703980"/>
      </dsp:txXfrm>
    </dsp:sp>
    <dsp:sp modelId="{F5390A7E-FFEA-4D34-82F2-2E82670E4DA9}">
      <dsp:nvSpPr>
        <dsp:cNvPr id="0" name=""/>
        <dsp:cNvSpPr/>
      </dsp:nvSpPr>
      <dsp:spPr>
        <a:xfrm>
          <a:off x="1064056" y="3406576"/>
          <a:ext cx="3562277" cy="74778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Experiments &amp; Results </a:t>
          </a:r>
        </a:p>
      </dsp:txBody>
      <dsp:txXfrm>
        <a:off x="1085958" y="3428478"/>
        <a:ext cx="2766398" cy="703980"/>
      </dsp:txXfrm>
    </dsp:sp>
    <dsp:sp modelId="{D3B4ADED-8CC6-4282-A930-7AFBADF91E7E}">
      <dsp:nvSpPr>
        <dsp:cNvPr id="0" name=""/>
        <dsp:cNvSpPr/>
      </dsp:nvSpPr>
      <dsp:spPr>
        <a:xfrm>
          <a:off x="3076216" y="546298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185580" y="546298"/>
        <a:ext cx="267333" cy="365760"/>
      </dsp:txXfrm>
    </dsp:sp>
    <dsp:sp modelId="{98F08679-D468-41CD-A314-9486073BAFB8}">
      <dsp:nvSpPr>
        <dsp:cNvPr id="0" name=""/>
        <dsp:cNvSpPr/>
      </dsp:nvSpPr>
      <dsp:spPr>
        <a:xfrm>
          <a:off x="3342231" y="1397942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451595" y="1397942"/>
        <a:ext cx="267333" cy="365760"/>
      </dsp:txXfrm>
    </dsp:sp>
    <dsp:sp modelId="{CB9B7FE5-40BD-4308-B085-6533ED02D540}">
      <dsp:nvSpPr>
        <dsp:cNvPr id="0" name=""/>
        <dsp:cNvSpPr/>
      </dsp:nvSpPr>
      <dsp:spPr>
        <a:xfrm>
          <a:off x="3608245" y="2237123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717609" y="2237123"/>
        <a:ext cx="267333" cy="365760"/>
      </dsp:txXfrm>
    </dsp:sp>
    <dsp:sp modelId="{A4A31D58-165D-4D18-AAF0-57ED4F4D4D62}">
      <dsp:nvSpPr>
        <dsp:cNvPr id="0" name=""/>
        <dsp:cNvSpPr/>
      </dsp:nvSpPr>
      <dsp:spPr>
        <a:xfrm>
          <a:off x="3874259" y="3097076"/>
          <a:ext cx="486060" cy="4860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200" kern="1200"/>
        </a:p>
      </dsp:txBody>
      <dsp:txXfrm>
        <a:off x="3983623" y="3097076"/>
        <a:ext cx="267333" cy="3657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DownArrowProcess">
  <dgm:title val="Vertical Down Arrow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36"/>
      <dgm:constr type="primFontSz" for="des" forName="parentTextArrow" refType="primFontSz" refFor="des" refForName="parentTextBox" op="equ"/>
      <dgm:constr type="primFontSz" for="des" forName="descendantArrow" val="24"/>
      <dgm:constr type="primFontSz" for="des" forName="descendantArrow" refType="primFontSz" refFor="des" refForName="parentTextArrow" op="lte"/>
      <dgm:constr type="primFontSz" for="des" forName="descendantBox" refType="primFontSz" refFor="des" refForName="parentTextArrow" op="lte"/>
      <dgm:constr type="primFontSz" for="des" forName="descendantBox" refType="primFontSz" refFor="des" refForName="parentTextBox" op="lte"/>
      <dgm:constr type="primFontSz" for="des" forName="descendantArrow" refType="primFontSz" refFor="des" refForName="parentTextBox" op="lte"/>
      <dgm:constr type="primFontSz" for="des" forName="descendantBox" refType="primFontSz" refFor="des" refForName="descendan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Box" refType="w" fact="0.25"/>
              <dgm:constr type="h" for="ch" forName="parentTextBox" refType="h"/>
              <dgm:constr type="t" for="ch" forName="parentTextBox"/>
              <dgm:constr type="w" for="ch" forName="descendantBox" refType="w" fact="0.75"/>
              <dgm:constr type="l" for="ch" forName="descendantBox" refType="w" fact="0.25"/>
              <dgm:constr type="b" for="ch" forName="descendantBox" refType="h"/>
              <dgm:constr type="h" for="ch" forName="descendantBox" refType="h"/>
            </dgm:constrLst>
            <dgm:ruleLst/>
            <dgm:layoutNode name="parentTextBox" styleLbl="alignNode1">
              <dgm:alg type="tx"/>
              <dgm:shape xmlns:r="http://schemas.openxmlformats.org/officeDocument/2006/relationships" type="rect" r:blip="">
                <dgm:adjLst/>
              </dgm:shap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descendantBox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presOf axis="des" ptType="node"/>
              <dgm:ruleLst>
                <dgm:rule type="primFontSz" val="11" fact="NaN" max="NaN"/>
              </dgm:ruleLst>
            </dgm:layoutNod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parentTextArrow" refType="w" fact="0.25"/>
              <dgm:constr type="t" for="ch" forName="parentTextArrow"/>
              <dgm:constr type="h" for="ch" forName="parentTextArrow" refType="h" fact="0.65"/>
              <dgm:constr type="w" for="ch" forName="arrow" refType="w" fact="0.25"/>
              <dgm:constr type="h" for="ch" forName="arrow" refType="h"/>
              <dgm:constr type="l" for="ch" forName="descendantArrow" refType="w" fact="0.25"/>
              <dgm:constr type="w" for="ch" forName="descendantArrow" refType="w" fact="0.75"/>
              <dgm:constr type="b" for="ch" forName="descendantArrow" refType="h" fact="0.65"/>
              <dgm:constr type="h" for="ch" forName="descendantArrow" refType="h" fact="0.65"/>
            </dgm:constrLst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>
                <dgm:constr type="primFontSz" refType="h" op="lte" fact="0.5"/>
                <dgm:constr type="lMarg" refType="w" fact="0.2016"/>
                <dgm:constr type="rMarg" refType="w" fact="0.2016"/>
              </dgm:constrLst>
              <dgm:ruleLst>
                <dgm:rule type="primFontSz" val="13" fact="NaN" max="NaN"/>
              </dgm:ruleLst>
            </dgm:layoutNode>
            <dgm:layoutNode name="arrow" styleLbl="alignNode1">
              <dgm:alg type="sp"/>
              <dgm:shape xmlns:r="http://schemas.openxmlformats.org/officeDocument/2006/relationships" rot="180" type="upArrowCallout" r:blip="">
                <dgm:adjLst>
                  <dgm:adj idx="1" val="0.05"/>
                  <dgm:adj idx="2" val="0.1"/>
                  <dgm:adj idx="3" val="0.15"/>
                </dgm:adjLst>
              </dgm:shape>
              <dgm:presOf axis="self"/>
              <dgm:constrLst/>
              <dgm:ruleLst/>
            </dgm:layoutNode>
            <dgm:layoutNode name="descendantArrow" styleLbl="bgAccFollowNode1">
              <dgm:alg type="tx">
                <dgm:param type="stBulletLvl" val="0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tMarg" refType="primFontSz"/>
                <dgm:constr type="bMarg" refType="primFontSz"/>
                <dgm:constr type="lMarg" refType="w" fact="0.0575"/>
                <dgm:constr type="rMarg" refType="w" fact="0.0575"/>
              </dgm:constrLst>
              <dgm:ruleLst>
                <dgm:rule type="primFontSz" val="11" fact="NaN" max="NaN"/>
              </dgm:ruleLst>
            </dgm:layoutNod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κεφαλίδας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3" name="Θέση ημερομηνίας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6397D1-52ED-4C9F-83D8-B6903A786C2C}" type="datetimeFigureOut">
              <a:rPr lang="el-GR"/>
              <a:t>9/10/2021</a:t>
            </a:fld>
            <a:endParaRPr lang="el-GR"/>
          </a:p>
        </p:txBody>
      </p:sp>
      <p:sp>
        <p:nvSpPr>
          <p:cNvPr id="4" name="Θέση εικόνας διαφάνειας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l-GR"/>
          </a:p>
        </p:txBody>
      </p:sp>
      <p:sp>
        <p:nvSpPr>
          <p:cNvPr id="5" name="Θέση σημειώσεων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l-GR"/>
              <a:t>Στυλ κειμένου υποδείγματος</a:t>
            </a:r>
          </a:p>
          <a:p>
            <a:pPr lvl="1"/>
            <a:r>
              <a:rPr lang="el-GR"/>
              <a:t>Δεύτερο επίπεδο</a:t>
            </a:r>
          </a:p>
          <a:p>
            <a:pPr lvl="2"/>
            <a:r>
              <a:rPr lang="el-GR"/>
              <a:t>Τρίτο επίπεδο</a:t>
            </a:r>
          </a:p>
          <a:p>
            <a:pPr lvl="3"/>
            <a:r>
              <a:rPr lang="el-GR"/>
              <a:t>Τέταρτο επίπεδο</a:t>
            </a:r>
          </a:p>
          <a:p>
            <a:pPr lvl="4"/>
            <a:r>
              <a:rPr lang="el-GR"/>
              <a:t>Πέμπτο επίπεδο</a:t>
            </a:r>
          </a:p>
        </p:txBody>
      </p:sp>
      <p:sp>
        <p:nvSpPr>
          <p:cNvPr id="6" name="Θέση υποσέλιδου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l-GR"/>
          </a:p>
        </p:txBody>
      </p:sp>
      <p:sp>
        <p:nvSpPr>
          <p:cNvPr id="7" name="Θέση αριθμού διαφάνειας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3005D-A227-4E9F-BC70-569E97D27D5F}" type="slidenum">
              <a:rPr lang="el-GR"/>
              <a:t>‹#›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89261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convolutional neural network is used to extract the features from two images and ﬁnds the similarity by computing the distance between features of these two images.</a:t>
            </a:r>
            <a:endParaRPr lang="el-GR"/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636074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latent space of feature embeddings, we feed these two embeddings to an energy function which will give us the similarity between the two inputs.</a:t>
            </a:r>
            <a:endParaRPr lang="el-GR"/>
          </a:p>
          <a:p>
            <a:r>
              <a:rPr lang="en-US"/>
              <a:t>The value of E will be smaller if the input images ( x 1 and x 2 ) are similar and vice versa.</a:t>
            </a:r>
            <a:endParaRPr lang="el-GR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17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3478336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Θέση εικόνας διαφάνειας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Θέση σημειώσεων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feedforward linear layer and sigmoid activation function are used to convert the distance to a probability, p , which indicates whether the input images belong to the same target class or not.</a:t>
            </a:r>
            <a:endParaRPr lang="el-GR"/>
          </a:p>
          <a:p>
            <a:endParaRPr lang="en-US">
              <a:cs typeface="Calibri"/>
            </a:endParaRPr>
          </a:p>
        </p:txBody>
      </p:sp>
      <p:sp>
        <p:nvSpPr>
          <p:cNvPr id="4" name="Θέση αριθμού διαφάνειας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/>
              <a:t>18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531909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The probability is ranging from 0 to 1.</a:t>
            </a:r>
          </a:p>
          <a:p>
            <a:endParaRPr lang="en-GR"/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20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021250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CL function is a metric-learning loss funaction</a:t>
            </a:r>
          </a:p>
          <a:p>
            <a:r>
              <a:rPr lang="en-GR"/>
              <a:t>The objective of this function is to predict relative distances between inputs.</a:t>
            </a:r>
          </a:p>
          <a:p>
            <a:r>
              <a:rPr lang="en-GR"/>
              <a:t>It operates on pairs of embedding receives from the model and on the ground truth similarity flag</a:t>
            </a:r>
          </a:p>
          <a:p>
            <a:r>
              <a:rPr lang="en-GR"/>
              <a:t>It compares whether these two samples are similar or dissimilar</a:t>
            </a:r>
          </a:p>
          <a:p>
            <a:endParaRPr lang="en-GR"/>
          </a:p>
          <a:p>
            <a:r>
              <a:rPr lang="en-GB"/>
              <a:t>M</a:t>
            </a:r>
            <a:r>
              <a:rPr lang="en-GR"/>
              <a:t> is the margin which is a hyperparameter. Margin defines a radious around the embedding space of a sample</a:t>
            </a:r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21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75600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R"/>
              <a:t>As we mentioned, we have a k-way, n-shot classification problem for classifying CXR images</a:t>
            </a:r>
          </a:p>
          <a:p>
            <a:r>
              <a:rPr lang="en-GR"/>
              <a:t>We have the dataset D which is decomposed in D_train for training and D_test for testing.</a:t>
            </a:r>
          </a:p>
          <a:p>
            <a:endParaRPr lang="en-GR"/>
          </a:p>
          <a:p>
            <a:r>
              <a:rPr lang="en-GR"/>
              <a:t>For the training set will contain n samples from each k classes, hence, totaling k*n examples in D_train and D_test consists of several samples for evaluation.</a:t>
            </a:r>
          </a:p>
          <a:p>
            <a:endParaRPr lang="en-GR"/>
          </a:p>
          <a:p>
            <a:r>
              <a:rPr lang="en-GR"/>
              <a:t>We train our model in episodic fashion. So, over series of episodes, this model will learn how to learn from smaller datasets.</a:t>
            </a:r>
          </a:p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22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63067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93005D-A227-4E9F-BC70-569E97D27D5F}" type="slidenum">
              <a:rPr lang="el-GR" smtClean="0"/>
              <a:t>26</a:t>
            </a:fld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1166904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5266EAC-89BE-5F43-A32F-A0150674C533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4C546F1-853D-A149-84F4-C06014349D5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B57C815C-A408-1B40-A853-D191EF77EE6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00050" y="4645152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subtitle style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776BE6C4-008F-494F-9596-13C423DF5857}"/>
              </a:ext>
            </a:extLst>
          </p:cNvPr>
          <p:cNvCxnSpPr/>
          <p:nvPr/>
        </p:nvCxnSpPr>
        <p:spPr>
          <a:xfrm>
            <a:off x="1207657" y="4474744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2C3F5424-C5A1-E14B-B0EB-E81220E96A9B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017FFC7-1519-3648-B44C-7D36A3B73E5F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C1902F5-4310-DA4E-8DB0-E5E23F1918E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021FB4-8717-4742-904B-687351D2BD0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98E972E-5174-E74F-AD1C-BFBA4B28B8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800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6249C-4E17-D64A-8CAE-C5298708E66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C49BDE-1148-F143-9D61-1C18317C3467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ECEBEB0B-6601-5F4F-A900-1B12599DB57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6A800D1-23A3-604F-A352-555F69F0BA76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27933818-8EF1-5347-8B94-0D860D4D869C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99039651-A3E5-064F-A9B5-52F89898A76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0D48788-B592-244F-90CA-A1D3F7F9181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5590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>
            <a:extLst>
              <a:ext uri="{FF2B5EF4-FFF2-40B4-BE49-F238E27FC236}">
                <a16:creationId xmlns:a16="http://schemas.microsoft.com/office/drawing/2014/main" id="{3297C371-8471-4E44-940C-DE7EC920CA45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Vertical Title 1">
            <a:extLst>
              <a:ext uri="{FF2B5EF4-FFF2-40B4-BE49-F238E27FC236}">
                <a16:creationId xmlns:a16="http://schemas.microsoft.com/office/drawing/2014/main" id="{D536E36B-469C-DD4C-B7AE-53ACE6B1483A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412302"/>
            <a:ext cx="2628899" cy="5759897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Vertical Text Placeholder 2">
            <a:extLst>
              <a:ext uri="{FF2B5EF4-FFF2-40B4-BE49-F238E27FC236}">
                <a16:creationId xmlns:a16="http://schemas.microsoft.com/office/drawing/2014/main" id="{28149EC3-5315-4745-B177-F3CFF4E52A8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412302"/>
            <a:ext cx="7734296" cy="5759897"/>
          </a:xfrm>
        </p:spPr>
        <p:txBody>
          <a:bodyPr vert="eaVert" lIns="45720" tIns="0" rIns="45720" bIns="0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6">
            <a:extLst>
              <a:ext uri="{FF2B5EF4-FFF2-40B4-BE49-F238E27FC236}">
                <a16:creationId xmlns:a16="http://schemas.microsoft.com/office/drawing/2014/main" id="{96B2E26A-D103-0448-8BB4-D72410EA23E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62CA33-B3E0-D342-82E0-61585AEFC9C0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6" name="Footer Placeholder 7">
            <a:extLst>
              <a:ext uri="{FF2B5EF4-FFF2-40B4-BE49-F238E27FC236}">
                <a16:creationId xmlns:a16="http://schemas.microsoft.com/office/drawing/2014/main" id="{18F83F73-21C8-BB46-92EA-999BDCF1882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EC8D6F2C-98C4-F94C-8B01-5F07E426882A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05FA42-4F2A-7443-8FDC-A28B6479C2D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219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E079-F7D1-2145-B5A9-4665967075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2B850-C5AE-BE48-94D9-821C6F9CE8BF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6">
            <a:extLst>
              <a:ext uri="{FF2B5EF4-FFF2-40B4-BE49-F238E27FC236}">
                <a16:creationId xmlns:a16="http://schemas.microsoft.com/office/drawing/2014/main" id="{CACB1138-DCFE-184D-85DB-DFFE240011F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C78BFB0-3ADC-E24F-A27B-E576F5250623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B8D20112-D78C-5946-AE83-2A1D44AAD24D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8DF3FB0C-4C93-D444-B054-87672E1545A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2E5D76D-431D-A746-A9AF-71220D43156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103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3CEA1A7-7B28-B941-9ED2-EB6ADBC9FA4A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6E635B8-EA6C-FC42-866D-55FB176AD8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/>
          <a:lstStyle>
            <a:lvl1pPr>
              <a:defRPr sz="8000">
                <a:solidFill>
                  <a:srgbClr val="262626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17E6B2F-0FCA-8E45-A167-DEE297CEEB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/>
          <a:lstStyle>
            <a:lvl1pPr marL="0" indent="0">
              <a:buNone/>
              <a:defRPr sz="2400" cap="all" spc="20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8">
            <a:extLst>
              <a:ext uri="{FF2B5EF4-FFF2-40B4-BE49-F238E27FC236}">
                <a16:creationId xmlns:a16="http://schemas.microsoft.com/office/drawing/2014/main" id="{589E455C-5D2F-814C-90D6-49EB306730C0}"/>
              </a:ext>
            </a:extLst>
          </p:cNvPr>
          <p:cNvCxnSpPr/>
          <p:nvPr/>
        </p:nvCxnSpPr>
        <p:spPr>
          <a:xfrm>
            <a:off x="1207657" y="4485132"/>
            <a:ext cx="987552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  <p:sp>
        <p:nvSpPr>
          <p:cNvPr id="6" name="Date Placeholder 6">
            <a:extLst>
              <a:ext uri="{FF2B5EF4-FFF2-40B4-BE49-F238E27FC236}">
                <a16:creationId xmlns:a16="http://schemas.microsoft.com/office/drawing/2014/main" id="{C91E057D-D82D-8745-95B4-4715D1CCFDBF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B0183D-9079-AC45-BCB4-D56BCF39F7DE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401E0B45-0CB5-3047-B8E2-91E4518A77C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10">
            <a:extLst>
              <a:ext uri="{FF2B5EF4-FFF2-40B4-BE49-F238E27FC236}">
                <a16:creationId xmlns:a16="http://schemas.microsoft.com/office/drawing/2014/main" id="{1E6EFF12-B31C-1849-A89F-46F6B60CC4A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3035A8-2C25-324E-AAB6-6B52A92E4B1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39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7">
            <a:extLst>
              <a:ext uri="{FF2B5EF4-FFF2-40B4-BE49-F238E27FC236}">
                <a16:creationId xmlns:a16="http://schemas.microsoft.com/office/drawing/2014/main" id="{AA839181-FCF6-DF40-9E3F-9B59A8BD1FC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833D-CB81-184A-8B99-056522999445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97280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A7D87B-B321-7A4B-AD2C-BB37DAE973A5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515941" y="2120895"/>
            <a:ext cx="4639738" cy="3748189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">
            <a:extLst>
              <a:ext uri="{FF2B5EF4-FFF2-40B4-BE49-F238E27FC236}">
                <a16:creationId xmlns:a16="http://schemas.microsoft.com/office/drawing/2014/main" id="{E98E9101-35F6-2443-B25D-3C3BEFB36B90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67F8A3D-B027-F542-B10C-321662E3B057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6" name="Footer Placeholder 8">
            <a:extLst>
              <a:ext uri="{FF2B5EF4-FFF2-40B4-BE49-F238E27FC236}">
                <a16:creationId xmlns:a16="http://schemas.microsoft.com/office/drawing/2014/main" id="{C78C16AC-51FA-C945-B14D-FFF3FC15285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Slide Number Placeholder 9">
            <a:extLst>
              <a:ext uri="{FF2B5EF4-FFF2-40B4-BE49-F238E27FC236}">
                <a16:creationId xmlns:a16="http://schemas.microsoft.com/office/drawing/2014/main" id="{F50B53EF-FA08-6D40-AEC0-DF8863EBDCC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8ED7A7-462A-EC40-96D7-B9FDA5788ED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286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9">
            <a:extLst>
              <a:ext uri="{FF2B5EF4-FFF2-40B4-BE49-F238E27FC236}">
                <a16:creationId xmlns:a16="http://schemas.microsoft.com/office/drawing/2014/main" id="{ADA2BBDB-AF04-574E-9F58-CD36EC3C6C1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3F2317-94F7-DD47-9280-C2FD951AB44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6120C-200C-BA4E-8FB6-C795DF9CA920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1097280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4BC76D-81FB-B148-B058-EA216E979412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515941" y="2057400"/>
            <a:ext cx="4639738" cy="736284"/>
          </a:xfrm>
        </p:spPr>
        <p:txBody>
          <a:bodyPr lIns="91440" rIns="91440" anchor="ctr"/>
          <a:lstStyle>
            <a:lvl1pPr marL="0" indent="0">
              <a:buNone/>
              <a:defRPr sz="2000" cap="all">
                <a:solidFill>
                  <a:srgbClr val="0000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B46F7-3BEC-6D4B-9543-C350B7556D05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515941" y="2958276"/>
            <a:ext cx="4639738" cy="2910818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">
            <a:extLst>
              <a:ext uri="{FF2B5EF4-FFF2-40B4-BE49-F238E27FC236}">
                <a16:creationId xmlns:a16="http://schemas.microsoft.com/office/drawing/2014/main" id="{8DB54488-263F-4448-A06C-0283D4E324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DB39838-C5DB-A04E-A7E4-FBB2820B64BA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8" name="Footer Placeholder 10">
            <a:extLst>
              <a:ext uri="{FF2B5EF4-FFF2-40B4-BE49-F238E27FC236}">
                <a16:creationId xmlns:a16="http://schemas.microsoft.com/office/drawing/2014/main" id="{CEE4F235-069F-5B42-AB0E-59945CAAA815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C203461-DFB0-8644-9D6A-4EA92690EC9F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B4F641D-C38E-6949-A407-5FA59A4CCE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14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D95E-80EB-434F-B3AD-AA8E45455E0F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" name="Date Placeholder 5">
            <a:extLst>
              <a:ext uri="{FF2B5EF4-FFF2-40B4-BE49-F238E27FC236}">
                <a16:creationId xmlns:a16="http://schemas.microsoft.com/office/drawing/2014/main" id="{76996111-2A97-CE46-BC56-8A6DD261784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3A4A7C-0777-4D49-957E-2C5F7AFEDDCA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88933335-CFE1-FD4A-8F00-BAFCAD7466F2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7">
            <a:extLst>
              <a:ext uri="{FF2B5EF4-FFF2-40B4-BE49-F238E27FC236}">
                <a16:creationId xmlns:a16="http://schemas.microsoft.com/office/drawing/2014/main" id="{D6EFAD9F-774F-BD41-B7AB-92B32504993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DB1B28-BB07-BF41-A9C8-41BC02BBA51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081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58111F5F-AA5C-E648-8C41-2EE75E7ADB4F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Date Placeholder 1">
            <a:extLst>
              <a:ext uri="{FF2B5EF4-FFF2-40B4-BE49-F238E27FC236}">
                <a16:creationId xmlns:a16="http://schemas.microsoft.com/office/drawing/2014/main" id="{1063E9F7-CCFC-1E46-95EA-A304B4E2363A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A7346E4-AE0F-F74E-A95C-EACCACE345B8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E59E5C96-55E8-BD40-AB86-1C3B8643D50F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4370DE6E-B277-0B43-ACC0-2BF170E10E1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E560758-DFD2-6D42-9EA4-81140FE86C0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110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F4EE5E69-20ED-C04B-83C8-FE8B325E4A9A}"/>
              </a:ext>
            </a:extLst>
          </p:cNvPr>
          <p:cNvSpPr/>
          <p:nvPr/>
        </p:nvSpPr>
        <p:spPr>
          <a:xfrm>
            <a:off x="18" y="0"/>
            <a:ext cx="4654296" cy="68580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99D6CA-6CBB-6E43-B6D7-1040A59E2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3463" y="786384"/>
            <a:ext cx="3517568" cy="2093976"/>
          </a:xfrm>
        </p:spPr>
        <p:txBody>
          <a:bodyPr/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D4C3DC-B1F9-034F-8DCC-4F02DFCCB234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458986" y="812801"/>
            <a:ext cx="5928347" cy="529476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1E816F92-20D6-7C44-9E18-6BC5F98EEE6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43463" y="3043050"/>
            <a:ext cx="3517568" cy="3064501"/>
          </a:xfrm>
        </p:spPr>
        <p:txBody>
          <a:bodyPr lIns="91440" rIns="91440"/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D9209A1-B877-4146-AADF-2CDA9752B5C3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>
          <a:xfrm>
            <a:off x="643463" y="6446520"/>
            <a:ext cx="3517568" cy="365129"/>
          </a:xfrm>
        </p:spPr>
        <p:txBody>
          <a:bodyPr/>
          <a:lstStyle>
            <a:lvl1pPr algn="l">
              <a:defRPr/>
            </a:lvl1pPr>
          </a:lstStyle>
          <a:p>
            <a:pPr lvl="0"/>
            <a:fld id="{40BA78A3-F36F-F844-A30A-8A8C30E985C1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C3B23B26-C999-534D-A7E4-62C360F654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>
          <a:xfrm>
            <a:off x="5458986" y="6446520"/>
            <a:ext cx="5334015" cy="365129"/>
          </a:xfrm>
        </p:spPr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6AD270A6-EBE0-1141-B5BD-3E824E0633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>
                <a:solidFill>
                  <a:srgbClr val="4A5356"/>
                </a:solidFill>
              </a:defRPr>
            </a:lvl1pPr>
          </a:lstStyle>
          <a:p>
            <a:pPr lvl="0"/>
            <a:fld id="{3F88227D-ECA0-7047-8EBC-202B8FC59A9E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130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>
            <a:extLst>
              <a:ext uri="{FF2B5EF4-FFF2-40B4-BE49-F238E27FC236}">
                <a16:creationId xmlns:a16="http://schemas.microsoft.com/office/drawing/2014/main" id="{095650ED-C4B9-A941-B869-C65D1F7A98BB}"/>
              </a:ext>
            </a:extLst>
          </p:cNvPr>
          <p:cNvSpPr/>
          <p:nvPr/>
        </p:nvSpPr>
        <p:spPr>
          <a:xfrm>
            <a:off x="0" y="4578345"/>
            <a:ext cx="12188823" cy="2279654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7336FA-3D8B-5345-A5AE-2D07002713A1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18" y="0"/>
            <a:ext cx="12191987" cy="4578345"/>
          </a:xfrm>
          <a:solidFill>
            <a:srgbClr val="D9D9D9"/>
          </a:solidFill>
        </p:spPr>
        <p:txBody>
          <a:bodyPr lIns="457200" tIns="457200"/>
          <a:lstStyle>
            <a:lvl1pPr marL="0" indent="0">
              <a:buNone/>
              <a:defRPr sz="3200"/>
            </a:lvl1pPr>
          </a:lstStyle>
          <a:p>
            <a:pPr lvl="0"/>
            <a:r>
              <a:rPr lang="en-US"/>
              <a:t>Click icon to add picture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7F44968-7885-554C-83A6-735C64DF6F1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4799365"/>
            <a:ext cx="10113648" cy="743681"/>
          </a:xfrm>
        </p:spPr>
        <p:txBody>
          <a:bodyPr tIns="0" bIns="0">
            <a:no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D7D697C-0E85-444D-A0E6-0AA187A0652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097280" y="5715000"/>
            <a:ext cx="10113264" cy="609603"/>
          </a:xfrm>
        </p:spPr>
        <p:txBody>
          <a:bodyPr lIns="91440" tIns="0" rIns="91440" bIns="0"/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9446F63-F433-6547-9BDD-9881C810EB58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2CFC9E3-3AE9-9540-B4C6-0EB64D2EE7FC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D540BDC3-1D10-7140-9E90-9F2CAE030C90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1B431FEF-1E17-BC40-9513-17D05DD7C873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102F38-E286-8A40-99A0-869D73DDD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61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D91CA80E-99D0-8643-97D1-4C50E0E239C4}"/>
              </a:ext>
            </a:extLst>
          </p:cNvPr>
          <p:cNvSpPr/>
          <p:nvPr/>
        </p:nvSpPr>
        <p:spPr>
          <a:xfrm>
            <a:off x="3172" y="6400800"/>
            <a:ext cx="12188823" cy="457200"/>
          </a:xfrm>
          <a:prstGeom prst="rect">
            <a:avLst/>
          </a:prstGeom>
          <a:solidFill>
            <a:srgbClr val="262626"/>
          </a:solidFill>
          <a:ln cap="flat">
            <a:noFill/>
            <a:prstDash val="solid"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ADE8A48C-F3B8-0046-97F7-4D14A3DF3C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97280" y="286600"/>
            <a:ext cx="10058400" cy="14507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norm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C6DE1D1-2F7A-9E45-8A5D-EE340A989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097280" y="2108204"/>
            <a:ext cx="10058400" cy="376089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45720" rIns="0" bIns="45720" anchor="t" anchorCtr="0" compatLnSpc="1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86DD032-ECE9-3B48-9197-AC0B8D8B9006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218426" y="6446840"/>
            <a:ext cx="258485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906CB565-265E-2648-9D00-79B459DFB730}" type="datetime1">
              <a:rPr lang="en-US"/>
              <a:pPr lvl="0"/>
              <a:t>10/9/2021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0340B34-A41B-BA4A-9242-5F59C47750BF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1097280" y="6446840"/>
            <a:ext cx="681826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all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F701759-25B0-E848-BC76-F71C39270BC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10993584" y="6446840"/>
            <a:ext cx="78001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800" b="0" i="0" u="none" strike="noStrike" kern="1200" cap="none" spc="0" baseline="0">
                <a:solidFill>
                  <a:srgbClr val="FFFFFF"/>
                </a:solidFill>
                <a:uFillTx/>
                <a:latin typeface="Franklin Gothic Book"/>
              </a:defRPr>
            </a:lvl1pPr>
          </a:lstStyle>
          <a:p>
            <a:pPr lvl="0"/>
            <a:fld id="{526CA8EB-D5FA-F043-AE7C-61DB4F6BA0FD}" type="slidenum">
              <a:t>‹#›</a:t>
            </a:fld>
            <a:endParaRPr lang="en-US"/>
          </a:p>
        </p:txBody>
      </p:sp>
      <p:cxnSp>
        <p:nvCxnSpPr>
          <p:cNvPr id="8" name="Straight Connector 9">
            <a:extLst>
              <a:ext uri="{FF2B5EF4-FFF2-40B4-BE49-F238E27FC236}">
                <a16:creationId xmlns:a16="http://schemas.microsoft.com/office/drawing/2014/main" id="{EF8E6296-F0B9-7B40-A6BA-37EE1F62D109}"/>
              </a:ext>
            </a:extLst>
          </p:cNvPr>
          <p:cNvCxnSpPr/>
          <p:nvPr/>
        </p:nvCxnSpPr>
        <p:spPr>
          <a:xfrm>
            <a:off x="1193529" y="1897379"/>
            <a:ext cx="9966960" cy="0"/>
          </a:xfrm>
          <a:prstGeom prst="straightConnector1">
            <a:avLst/>
          </a:prstGeom>
          <a:noFill/>
          <a:ln w="12701" cap="flat">
            <a:solidFill>
              <a:srgbClr val="404040"/>
            </a:solidFill>
            <a:prstDash val="solid"/>
            <a:miter/>
          </a:ln>
        </p:spPr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en-US" sz="4700" b="0" i="0" u="none" strike="noStrike" kern="1200" cap="none" spc="-50" baseline="0">
          <a:solidFill>
            <a:srgbClr val="404040"/>
          </a:solidFill>
          <a:uFillTx/>
          <a:latin typeface="Bookman Old Style"/>
        </a:defRPr>
      </a:lvl1pPr>
    </p:titleStyle>
    <p:bodyStyle>
      <a:lvl1pPr marL="91440" marR="0" lvl="0" indent="-91440" algn="l" defTabSz="914400" rtl="0" fontAlgn="auto" hangingPunct="1">
        <a:lnSpc>
          <a:spcPct val="110000"/>
        </a:lnSpc>
        <a:spcBef>
          <a:spcPts val="1200"/>
        </a:spcBef>
        <a:spcAft>
          <a:spcPts val="200"/>
        </a:spcAft>
        <a:buClr>
          <a:srgbClr val="9BA8B7"/>
        </a:buClr>
        <a:buSzPct val="100000"/>
        <a:buFont typeface="Calibri" pitchFamily="34"/>
        <a:buChar char=" "/>
        <a:tabLst/>
        <a:defRPr lang="en-US" sz="19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1pPr>
      <a:lvl2pPr marL="384048" marR="0" lvl="1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7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2pPr>
      <a:lvl3pPr marL="566928" marR="0" lvl="2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3pPr>
      <a:lvl4pPr marL="749808" marR="0" lvl="3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4pPr>
      <a:lvl5pPr marL="932688" marR="0" lvl="4" indent="-182880" algn="l" defTabSz="914400" rtl="0" fontAlgn="auto" hangingPunct="1">
        <a:lnSpc>
          <a:spcPct val="100000"/>
        </a:lnSpc>
        <a:spcBef>
          <a:spcPts val="200"/>
        </a:spcBef>
        <a:spcAft>
          <a:spcPts val="400"/>
        </a:spcAft>
        <a:buSzPct val="100000"/>
        <a:buFont typeface="Calibri" pitchFamily="34"/>
        <a:buChar char="◦"/>
        <a:tabLst/>
        <a:defRPr lang="en-US" sz="1300" b="0" i="0" u="none" strike="noStrike" kern="1200" cap="none" spc="0" baseline="0">
          <a:solidFill>
            <a:srgbClr val="404040"/>
          </a:solidFill>
          <a:uFillTx/>
          <a:latin typeface="Franklin Gothic Book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G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github.com/ieee8023/covid-chestxray-dataset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C_B5840A5C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5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en.wikipedia.org/wiki/Meta_learning_(computer_science)#cite_note-paper1-8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109/CVPR.2006.100" TargetMode="External"/><Relationship Id="rId3" Type="http://schemas.openxmlformats.org/officeDocument/2006/relationships/hyperlink" Target="https://doi.org/10.1145/3459930.3469517" TargetMode="External"/><Relationship Id="rId7" Type="http://schemas.openxmlformats.org/officeDocument/2006/relationships/hyperlink" Target="https://doi.org/10.1109/CVPR.2009.5206848" TargetMode="External"/><Relationship Id="rId2" Type="http://schemas.openxmlformats.org/officeDocument/2006/relationships/hyperlink" Target="https://doi.org/10.1016/J.PATCOG.2020.107700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abs/1409.1556v6" TargetMode="External"/><Relationship Id="rId5" Type="http://schemas.openxmlformats.org/officeDocument/2006/relationships/hyperlink" Target="https://doi.org/10.1002/int.22449" TargetMode="External"/><Relationship Id="rId4" Type="http://schemas.openxmlformats.org/officeDocument/2006/relationships/hyperlink" Target="https://doi.org/10.1016/j.patcog.2021.10811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Εικόνα 4" descr="Εικόνα που περιέχει σκηνή, σκούρος, λέιζερ&#10;&#10;Περιγραφή που δημιουργήθηκε αυτόματα">
            <a:extLst>
              <a:ext uri="{FF2B5EF4-FFF2-40B4-BE49-F238E27FC236}">
                <a16:creationId xmlns:a16="http://schemas.microsoft.com/office/drawing/2014/main" id="{3E1767BA-432E-4C99-8A43-872946C00D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1539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FE73688F-1CD0-4543-A07A-28806DCCCC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185749"/>
            <a:ext cx="9265771" cy="622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3600" b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Classification with Meta-Learning</a:t>
            </a:r>
            <a:endParaRPr lang="en-US" sz="3600" b="1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5A5EA8-9284-4E3F-BD9D-712B88754B62}"/>
              </a:ext>
            </a:extLst>
          </p:cNvPr>
          <p:cNvSpPr txBox="1"/>
          <p:nvPr/>
        </p:nvSpPr>
        <p:spPr>
          <a:xfrm>
            <a:off x="618063" y="4856921"/>
            <a:ext cx="9565028" cy="124924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KOUTOULAKIS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Emmanouil </a:t>
            </a:r>
            <a:r>
              <a:rPr lang="en-US" cap="all" err="1"/>
              <a:t>Markodimitrakis</a:t>
            </a:r>
            <a:r>
              <a:rPr lang="en-US"/>
              <a:t>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cap="all"/>
              <a:t>Yağmur </a:t>
            </a:r>
            <a:r>
              <a:rPr lang="en-US" cap="all" err="1"/>
              <a:t>çiğdem</a:t>
            </a:r>
            <a:r>
              <a:rPr lang="en-US" cap="all"/>
              <a:t> </a:t>
            </a:r>
            <a:r>
              <a:rPr lang="en-US" cap="all" err="1"/>
              <a:t>aktaş</a:t>
            </a:r>
            <a:r>
              <a:rPr lang="en-US"/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8088881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35542-26CC-2E4D-BE9E-C8597FC7480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5608" y="456660"/>
            <a:ext cx="10058400" cy="1100196"/>
          </a:xfrm>
        </p:spPr>
        <p:txBody>
          <a:bodyPr/>
          <a:lstStyle/>
          <a:p>
            <a:pPr lvl="0"/>
            <a:r>
              <a:rPr lang="en-US" sz="4800" b="1">
                <a:latin typeface="Calibri" pitchFamily="34"/>
                <a:cs typeface="Times New Roman" pitchFamily="18"/>
              </a:rPr>
              <a:t>What is Siamese network </a:t>
            </a:r>
            <a:endParaRPr lang="en-US"/>
          </a:p>
        </p:txBody>
      </p:sp>
      <p:pic>
        <p:nvPicPr>
          <p:cNvPr id="3" name="Picture 13">
            <a:extLst>
              <a:ext uri="{FF2B5EF4-FFF2-40B4-BE49-F238E27FC236}">
                <a16:creationId xmlns:a16="http://schemas.microsoft.com/office/drawing/2014/main" id="{42043A84-46D0-4842-9419-83DA87838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2" y="1917579"/>
            <a:ext cx="12129854" cy="4483760"/>
          </a:xfrm>
          <a:prstGeom prst="rect">
            <a:avLst/>
          </a:prstGeom>
          <a:noFill/>
          <a:ln cap="flat">
            <a:solidFill>
              <a:schemeClr val="bg1"/>
            </a:solidFill>
          </a:ln>
        </p:spPr>
      </p:pic>
      <p:pic>
        <p:nvPicPr>
          <p:cNvPr id="5" name="Resim 5">
            <a:extLst>
              <a:ext uri="{FF2B5EF4-FFF2-40B4-BE49-F238E27FC236}">
                <a16:creationId xmlns:a16="http://schemas.microsoft.com/office/drawing/2014/main" id="{555FB240-FB1A-47DD-B77C-1319507E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925" y="4323282"/>
            <a:ext cx="2743200" cy="1909011"/>
          </a:xfrm>
          <a:prstGeom prst="rect">
            <a:avLst/>
          </a:prstGeom>
        </p:spPr>
      </p:pic>
      <p:pic>
        <p:nvPicPr>
          <p:cNvPr id="6" name="Εικόνα 6">
            <a:extLst>
              <a:ext uri="{FF2B5EF4-FFF2-40B4-BE49-F238E27FC236}">
                <a16:creationId xmlns:a16="http://schemas.microsoft.com/office/drawing/2014/main" id="{D421EEE0-D114-401A-ABC6-567EE86615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4700" t="24675" r="14196" b="23377"/>
          <a:stretch/>
        </p:blipFill>
        <p:spPr>
          <a:xfrm>
            <a:off x="5702879" y="3500897"/>
            <a:ext cx="1575070" cy="391432"/>
          </a:xfrm>
          <a:prstGeom prst="rect">
            <a:avLst/>
          </a:prstGeom>
        </p:spPr>
      </p:pic>
      <p:sp>
        <p:nvSpPr>
          <p:cNvPr id="8" name="Ορθογώνιο 7">
            <a:extLst>
              <a:ext uri="{FF2B5EF4-FFF2-40B4-BE49-F238E27FC236}">
                <a16:creationId xmlns:a16="http://schemas.microsoft.com/office/drawing/2014/main" id="{0F7FD35E-A0DD-4CA4-8D62-AFBC7C52B2EB}"/>
              </a:ext>
            </a:extLst>
          </p:cNvPr>
          <p:cNvSpPr/>
          <p:nvPr/>
        </p:nvSpPr>
        <p:spPr>
          <a:xfrm>
            <a:off x="11414412" y="3612571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0" name="Ορθογώνιο 9">
            <a:extLst>
              <a:ext uri="{FF2B5EF4-FFF2-40B4-BE49-F238E27FC236}">
                <a16:creationId xmlns:a16="http://schemas.microsoft.com/office/drawing/2014/main" id="{97C22F2A-21DC-4381-A4C8-00496593B8D2}"/>
              </a:ext>
            </a:extLst>
          </p:cNvPr>
          <p:cNvSpPr/>
          <p:nvPr/>
        </p:nvSpPr>
        <p:spPr>
          <a:xfrm>
            <a:off x="11371116" y="3196934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1" name="Ορθογώνιο 10">
            <a:extLst>
              <a:ext uri="{FF2B5EF4-FFF2-40B4-BE49-F238E27FC236}">
                <a16:creationId xmlns:a16="http://schemas.microsoft.com/office/drawing/2014/main" id="{DB0A09A6-1488-490A-8088-449C1B98A9E1}"/>
              </a:ext>
            </a:extLst>
          </p:cNvPr>
          <p:cNvSpPr/>
          <p:nvPr/>
        </p:nvSpPr>
        <p:spPr>
          <a:xfrm>
            <a:off x="9621980" y="4599707"/>
            <a:ext cx="155863" cy="1558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2" name="Ορθογώνιο 11">
            <a:extLst>
              <a:ext uri="{FF2B5EF4-FFF2-40B4-BE49-F238E27FC236}">
                <a16:creationId xmlns:a16="http://schemas.microsoft.com/office/drawing/2014/main" id="{75E4B4C5-A575-4E24-A8F5-1DA712EF6373}"/>
              </a:ext>
            </a:extLst>
          </p:cNvPr>
          <p:cNvSpPr/>
          <p:nvPr/>
        </p:nvSpPr>
        <p:spPr>
          <a:xfrm>
            <a:off x="10332025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3" name="Ορθογώνιο 12">
            <a:extLst>
              <a:ext uri="{FF2B5EF4-FFF2-40B4-BE49-F238E27FC236}">
                <a16:creationId xmlns:a16="http://schemas.microsoft.com/office/drawing/2014/main" id="{D2AD94E9-8E25-4367-AB1A-85E5CFA01970}"/>
              </a:ext>
            </a:extLst>
          </p:cNvPr>
          <p:cNvSpPr/>
          <p:nvPr/>
        </p:nvSpPr>
        <p:spPr>
          <a:xfrm>
            <a:off x="10860230" y="5725389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4" name="Ορθογώνιο 13">
            <a:extLst>
              <a:ext uri="{FF2B5EF4-FFF2-40B4-BE49-F238E27FC236}">
                <a16:creationId xmlns:a16="http://schemas.microsoft.com/office/drawing/2014/main" id="{F6E2C8AA-4355-4122-939A-C3A06982E9C3}"/>
              </a:ext>
            </a:extLst>
          </p:cNvPr>
          <p:cNvSpPr/>
          <p:nvPr/>
        </p:nvSpPr>
        <p:spPr>
          <a:xfrm>
            <a:off x="9777843" y="5725388"/>
            <a:ext cx="86591" cy="1645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5" name="Ορθογώνιο 14">
            <a:extLst>
              <a:ext uri="{FF2B5EF4-FFF2-40B4-BE49-F238E27FC236}">
                <a16:creationId xmlns:a16="http://schemas.microsoft.com/office/drawing/2014/main" id="{7AF1E2C7-65E9-4C56-ABB7-AD3BE867C0CC}"/>
              </a:ext>
            </a:extLst>
          </p:cNvPr>
          <p:cNvSpPr/>
          <p:nvPr/>
        </p:nvSpPr>
        <p:spPr>
          <a:xfrm>
            <a:off x="9171707" y="5647457"/>
            <a:ext cx="259772" cy="4242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6" name="Ορθογώνιο 15">
            <a:extLst>
              <a:ext uri="{FF2B5EF4-FFF2-40B4-BE49-F238E27FC236}">
                <a16:creationId xmlns:a16="http://schemas.microsoft.com/office/drawing/2014/main" id="{F54BC25E-F90F-425B-8B7D-C432C6FF2FD9}"/>
              </a:ext>
            </a:extLst>
          </p:cNvPr>
          <p:cNvSpPr/>
          <p:nvPr/>
        </p:nvSpPr>
        <p:spPr>
          <a:xfrm>
            <a:off x="9388184" y="5664774"/>
            <a:ext cx="1515341" cy="147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C48849-7614-41B5-A7FF-172C6AF5AF90}"/>
              </a:ext>
            </a:extLst>
          </p:cNvPr>
          <p:cNvSpPr txBox="1"/>
          <p:nvPr/>
        </p:nvSpPr>
        <p:spPr>
          <a:xfrm>
            <a:off x="9521536" y="4507922"/>
            <a:ext cx="4485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l-GR" sz="1600" b="1"/>
              <a:t>L1</a:t>
            </a:r>
            <a:endParaRPr lang="el-GR" sz="1600" b="1">
              <a:cs typeface="Calibri"/>
            </a:endParaRPr>
          </a:p>
        </p:txBody>
      </p:sp>
      <p:sp>
        <p:nvSpPr>
          <p:cNvPr id="21" name="Ορθογώνιο 20">
            <a:extLst>
              <a:ext uri="{FF2B5EF4-FFF2-40B4-BE49-F238E27FC236}">
                <a16:creationId xmlns:a16="http://schemas.microsoft.com/office/drawing/2014/main" id="{13EB9435-8D64-4D7C-8E5F-9DA7D6117B05}"/>
              </a:ext>
            </a:extLst>
          </p:cNvPr>
          <p:cNvSpPr/>
          <p:nvPr/>
        </p:nvSpPr>
        <p:spPr>
          <a:xfrm>
            <a:off x="8110969" y="4292310"/>
            <a:ext cx="3299113" cy="20089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l-GR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0E1-01D8-7E43-A7B9-FF2A8502F19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/>
              <a:t>Why is it useful?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D25F64-5AF2-9146-942D-F293D9D3247B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* No need for big amount of samples for a class while training </a:t>
            </a:r>
          </a:p>
          <a:p>
            <a:pPr lvl="0"/>
            <a:endParaRPr lang="en-US"/>
          </a:p>
          <a:p>
            <a:pPr lvl="0"/>
            <a:r>
              <a:rPr lang="en-US"/>
              <a:t>* It doesn’t require to retrain the model or any change in the neural network architecture when class number is changed.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9FC705-6E49-5E45-A31F-5324DE95722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499372" y="2120895"/>
            <a:ext cx="4639738" cy="3748189"/>
          </a:xfrm>
        </p:spPr>
        <p:txBody>
          <a:bodyPr/>
          <a:lstStyle/>
          <a:p>
            <a:r>
              <a:rPr lang="en-US"/>
              <a:t>Face Recognition model for 3 person in the company 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E74934D-D20E-2F49-9568-BB1F2407B825}"/>
              </a:ext>
            </a:extLst>
          </p:cNvPr>
          <p:cNvSpPr/>
          <p:nvPr/>
        </p:nvSpPr>
        <p:spPr>
          <a:xfrm>
            <a:off x="7855445" y="3269199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0D966C5-15DF-8341-A2AC-6D38F2171E8D}"/>
              </a:ext>
            </a:extLst>
          </p:cNvPr>
          <p:cNvSpPr/>
          <p:nvPr/>
        </p:nvSpPr>
        <p:spPr>
          <a:xfrm>
            <a:off x="7880792" y="3793251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B43ED13-8200-8D49-8F08-D263C0B451C9}"/>
              </a:ext>
            </a:extLst>
          </p:cNvPr>
          <p:cNvSpPr/>
          <p:nvPr/>
        </p:nvSpPr>
        <p:spPr>
          <a:xfrm>
            <a:off x="7880792" y="4354500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F24C13-60DD-7145-AA89-CE51D0567D03}"/>
              </a:ext>
            </a:extLst>
          </p:cNvPr>
          <p:cNvSpPr/>
          <p:nvPr/>
        </p:nvSpPr>
        <p:spPr>
          <a:xfrm>
            <a:off x="6604820" y="3562164"/>
            <a:ext cx="976542" cy="938814"/>
          </a:xfrm>
          <a:prstGeom prst="rect">
            <a:avLst/>
          </a:prstGeom>
          <a:noFill/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CBF624D-8FE0-2545-A058-4C3576B154CE}"/>
              </a:ext>
            </a:extLst>
          </p:cNvPr>
          <p:cNvSpPr/>
          <p:nvPr/>
        </p:nvSpPr>
        <p:spPr>
          <a:xfrm>
            <a:off x="9839474" y="3372782"/>
            <a:ext cx="284085" cy="292964"/>
          </a:xfrm>
          <a:custGeom>
            <a:avLst/>
            <a:gdLst>
              <a:gd name="f0" fmla="val 21600000"/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+- 0 0 -360"/>
              <a:gd name="f10" fmla="+- 0 0 -180"/>
              <a:gd name="f11" fmla="abs f4"/>
              <a:gd name="f12" fmla="abs f5"/>
              <a:gd name="f13" fmla="abs f6"/>
              <a:gd name="f14" fmla="+- 2700000 f2 0"/>
              <a:gd name="f15" fmla="*/ f9 f1 1"/>
              <a:gd name="f16" fmla="*/ f10 f1 1"/>
              <a:gd name="f17" fmla="?: f11 f4 1"/>
              <a:gd name="f18" fmla="?: f12 f5 1"/>
              <a:gd name="f19" fmla="?: f13 f6 1"/>
              <a:gd name="f20" fmla="+- f14 0 f2"/>
              <a:gd name="f21" fmla="*/ f15 1 f3"/>
              <a:gd name="f22" fmla="*/ f16 1 f3"/>
              <a:gd name="f23" fmla="*/ f17 1 21600"/>
              <a:gd name="f24" fmla="*/ f18 1 21600"/>
              <a:gd name="f25" fmla="*/ 21600 f17 1"/>
              <a:gd name="f26" fmla="*/ 21600 f18 1"/>
              <a:gd name="f27" fmla="+- f20 f2 0"/>
              <a:gd name="f28" fmla="+- f21 0 f2"/>
              <a:gd name="f29" fmla="+- f22 0 f2"/>
              <a:gd name="f30" fmla="min f24 f23"/>
              <a:gd name="f31" fmla="*/ f25 1 f19"/>
              <a:gd name="f32" fmla="*/ f26 1 f19"/>
              <a:gd name="f33" fmla="*/ f27 f8 1"/>
              <a:gd name="f34" fmla="val f31"/>
              <a:gd name="f35" fmla="val f32"/>
              <a:gd name="f36" fmla="*/ f33 1 f1"/>
              <a:gd name="f37" fmla="*/ f7 f30 1"/>
              <a:gd name="f38" fmla="+- f35 0 f7"/>
              <a:gd name="f39" fmla="+- f34 0 f7"/>
              <a:gd name="f40" fmla="+- 0 0 f36"/>
              <a:gd name="f41" fmla="*/ f38 1 2"/>
              <a:gd name="f42" fmla="*/ f39 1 2"/>
              <a:gd name="f43" fmla="+- 0 0 f40"/>
              <a:gd name="f44" fmla="+- f7 f41 0"/>
              <a:gd name="f45" fmla="+- f7 f42 0"/>
              <a:gd name="f46" fmla="*/ f43 f1 1"/>
              <a:gd name="f47" fmla="*/ f42 f30 1"/>
              <a:gd name="f48" fmla="*/ f41 f30 1"/>
              <a:gd name="f49" fmla="*/ f46 1 f8"/>
              <a:gd name="f50" fmla="*/ f44 f30 1"/>
              <a:gd name="f51" fmla="+- f49 0 f2"/>
              <a:gd name="f52" fmla="cos 1 f51"/>
              <a:gd name="f53" fmla="sin 1 f51"/>
              <a:gd name="f54" fmla="+- 0 0 f52"/>
              <a:gd name="f55" fmla="+- 0 0 f53"/>
              <a:gd name="f56" fmla="+- 0 0 f54"/>
              <a:gd name="f57" fmla="+- 0 0 f55"/>
              <a:gd name="f58" fmla="val f56"/>
              <a:gd name="f59" fmla="val f57"/>
              <a:gd name="f60" fmla="*/ f58 f42 1"/>
              <a:gd name="f61" fmla="*/ f59 f41 1"/>
              <a:gd name="f62" fmla="+- f45 0 f60"/>
              <a:gd name="f63" fmla="+- f45 f60 0"/>
              <a:gd name="f64" fmla="+- f44 0 f61"/>
              <a:gd name="f65" fmla="+- f44 f61 0"/>
              <a:gd name="f66" fmla="*/ f62 f30 1"/>
              <a:gd name="f67" fmla="*/ f64 f30 1"/>
              <a:gd name="f68" fmla="*/ f63 f30 1"/>
              <a:gd name="f69" fmla="*/ f65 f30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8">
                <a:pos x="f66" y="f67"/>
              </a:cxn>
              <a:cxn ang="f29">
                <a:pos x="f66" y="f69"/>
              </a:cxn>
              <a:cxn ang="f29">
                <a:pos x="f68" y="f69"/>
              </a:cxn>
              <a:cxn ang="f28">
                <a:pos x="f68" y="f67"/>
              </a:cxn>
            </a:cxnLst>
            <a:rect l="f66" t="f67" r="f68" b="f69"/>
            <a:pathLst>
              <a:path>
                <a:moveTo>
                  <a:pt x="f37" y="f50"/>
                </a:moveTo>
                <a:arcTo wR="f47" hR="f48" stAng="f1" swAng="f0"/>
                <a:close/>
              </a:path>
            </a:pathLst>
          </a:custGeom>
          <a:solidFill>
            <a:srgbClr val="9BA8B7"/>
          </a:solidFill>
          <a:ln w="15873" cap="flat">
            <a:solidFill>
              <a:srgbClr val="717A8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Franklin Gothic Book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4BDDB0-7C1D-8A43-841F-0BB19C6B51CC}"/>
              </a:ext>
            </a:extLst>
          </p:cNvPr>
          <p:cNvSpPr txBox="1"/>
          <p:nvPr/>
        </p:nvSpPr>
        <p:spPr>
          <a:xfrm>
            <a:off x="8819241" y="2913186"/>
            <a:ext cx="2601349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A fourth person get hired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B88AB1-D9FB-3E4C-B2C7-DC2D67D4930A}"/>
              </a:ext>
            </a:extLst>
          </p:cNvPr>
          <p:cNvSpPr txBox="1"/>
          <p:nvPr/>
        </p:nvSpPr>
        <p:spPr>
          <a:xfrm>
            <a:off x="6848471" y="3846908"/>
            <a:ext cx="489231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NN</a:t>
            </a:r>
          </a:p>
        </p:txBody>
      </p:sp>
      <p:cxnSp>
        <p:nvCxnSpPr>
          <p:cNvPr id="12" name="Straight Arrow Connector 12">
            <a:extLst>
              <a:ext uri="{FF2B5EF4-FFF2-40B4-BE49-F238E27FC236}">
                <a16:creationId xmlns:a16="http://schemas.microsoft.com/office/drawing/2014/main" id="{9DFC272F-BF50-4F42-B415-C390BD8BE16A}"/>
              </a:ext>
            </a:extLst>
          </p:cNvPr>
          <p:cNvCxnSpPr>
            <a:stCxn id="8" idx="3"/>
            <a:endCxn id="5" idx="5"/>
          </p:cNvCxnSpPr>
          <p:nvPr/>
        </p:nvCxnSpPr>
        <p:spPr>
          <a:xfrm flipV="1">
            <a:off x="7581362" y="3519259"/>
            <a:ext cx="315686" cy="512312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cxnSp>
        <p:nvCxnSpPr>
          <p:cNvPr id="13" name="Straight Arrow Connector 14">
            <a:extLst>
              <a:ext uri="{FF2B5EF4-FFF2-40B4-BE49-F238E27FC236}">
                <a16:creationId xmlns:a16="http://schemas.microsoft.com/office/drawing/2014/main" id="{83EF960B-74F2-7748-841A-159A31EE7BED}"/>
              </a:ext>
            </a:extLst>
          </p:cNvPr>
          <p:cNvCxnSpPr>
            <a:stCxn id="8" idx="3"/>
            <a:endCxn id="6" idx="3"/>
          </p:cNvCxnSpPr>
          <p:nvPr/>
        </p:nvCxnSpPr>
        <p:spPr>
          <a:xfrm flipV="1">
            <a:off x="7581362" y="3939733"/>
            <a:ext cx="299430" cy="91838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cxnSp>
        <p:nvCxnSpPr>
          <p:cNvPr id="14" name="Straight Arrow Connector 16">
            <a:extLst>
              <a:ext uri="{FF2B5EF4-FFF2-40B4-BE49-F238E27FC236}">
                <a16:creationId xmlns:a16="http://schemas.microsoft.com/office/drawing/2014/main" id="{C9753360-5BC5-704E-84E4-406F6C0CDC92}"/>
              </a:ext>
            </a:extLst>
          </p:cNvPr>
          <p:cNvCxnSpPr>
            <a:stCxn id="8" idx="3"/>
          </p:cNvCxnSpPr>
          <p:nvPr/>
        </p:nvCxnSpPr>
        <p:spPr>
          <a:xfrm>
            <a:off x="7581363" y="4031571"/>
            <a:ext cx="274082" cy="322929"/>
          </a:xfrm>
          <a:prstGeom prst="straightConnector1">
            <a:avLst/>
          </a:prstGeom>
          <a:noFill/>
          <a:ln w="12701" cap="flat">
            <a:solidFill>
              <a:srgbClr val="9BA8B7"/>
            </a:solidFill>
            <a:prstDash val="solid"/>
            <a:miter/>
            <a:tailEnd type="arrow"/>
          </a:ln>
        </p:spPr>
      </p:cxnSp>
      <p:sp>
        <p:nvSpPr>
          <p:cNvPr id="15" name="TextBox 17">
            <a:extLst>
              <a:ext uri="{FF2B5EF4-FFF2-40B4-BE49-F238E27FC236}">
                <a16:creationId xmlns:a16="http://schemas.microsoft.com/office/drawing/2014/main" id="{A28B7F1D-39C6-0C43-BD54-BE9500D2E592}"/>
              </a:ext>
            </a:extLst>
          </p:cNvPr>
          <p:cNvSpPr txBox="1"/>
          <p:nvPr/>
        </p:nvSpPr>
        <p:spPr>
          <a:xfrm>
            <a:off x="8180222" y="3282522"/>
            <a:ext cx="501082" cy="138499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P1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P2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1200" cap="none" spc="0" baseline="0">
              <a:solidFill>
                <a:srgbClr val="000000"/>
              </a:solidFill>
              <a:uFillTx/>
              <a:latin typeface="Franklin Gothic Book"/>
            </a:endParaRP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b="0" i="0" u="none" strike="noStrike" kern="1200" cap="none" spc="0" baseline="0">
                <a:solidFill>
                  <a:srgbClr val="000000"/>
                </a:solidFill>
                <a:uFillTx/>
                <a:latin typeface="Franklin Gothic Book"/>
              </a:rPr>
              <a:t>P3</a:t>
            </a:r>
          </a:p>
        </p:txBody>
      </p:sp>
      <p:sp>
        <p:nvSpPr>
          <p:cNvPr id="16" name="TextBox 19">
            <a:extLst>
              <a:ext uri="{FF2B5EF4-FFF2-40B4-BE49-F238E27FC236}">
                <a16:creationId xmlns:a16="http://schemas.microsoft.com/office/drawing/2014/main" id="{05067693-665C-104E-A461-244E686DA95A}"/>
              </a:ext>
            </a:extLst>
          </p:cNvPr>
          <p:cNvSpPr txBox="1"/>
          <p:nvPr/>
        </p:nvSpPr>
        <p:spPr>
          <a:xfrm>
            <a:off x="8745138" y="3939728"/>
            <a:ext cx="3117582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>
                <a:solidFill>
                  <a:srgbClr val="FF0000"/>
                </a:solidFill>
                <a:uFillTx/>
                <a:latin typeface="Franklin Gothic Book"/>
              </a:rPr>
              <a:t>Model doesn’t work anymore!!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69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1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reeform: Shape 73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Τίτλος 18">
            <a:extLst>
              <a:ext uri="{FF2B5EF4-FFF2-40B4-BE49-F238E27FC236}">
                <a16:creationId xmlns:a16="http://schemas.microsoft.com/office/drawing/2014/main" id="{7B1E9EB4-8ADF-4889-930F-D0DF2187D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 </a:t>
            </a:r>
            <a:br>
              <a:rPr lang="en-US" sz="3600">
                <a:solidFill>
                  <a:srgbClr val="FFFFFF"/>
                </a:solidFill>
              </a:rPr>
            </a:br>
            <a:r>
              <a:rPr lang="en-US" sz="3600">
                <a:solidFill>
                  <a:srgbClr val="FFFFFF"/>
                </a:solidFill>
              </a:rPr>
              <a:t>The Goal of the Paper</a:t>
            </a:r>
          </a:p>
        </p:txBody>
      </p:sp>
      <p:sp>
        <p:nvSpPr>
          <p:cNvPr id="20" name="Υπότιτλος 19">
            <a:extLst>
              <a:ext uri="{FF2B5EF4-FFF2-40B4-BE49-F238E27FC236}">
                <a16:creationId xmlns:a16="http://schemas.microsoft.com/office/drawing/2014/main" id="{A219E833-3ECB-4443-B365-2E171CE5B3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8993" y="1412489"/>
            <a:ext cx="6736080" cy="4363844"/>
          </a:xfrm>
        </p:spPr>
        <p:txBody>
          <a:bodyPr>
            <a:normAutofit/>
          </a:bodyPr>
          <a:lstStyle/>
          <a:p>
            <a:pPr marL="285750" indent="-285750">
              <a:buFont typeface="Arial,Sans-Serif" pitchFamily="34"/>
              <a:buChar char="•"/>
            </a:pPr>
            <a:r>
              <a:rPr lang="el-GR" sz="2000" err="1"/>
              <a:t>CoronaVirus</a:t>
            </a:r>
            <a:r>
              <a:rPr lang="el-GR" sz="2000"/>
              <a:t> </a:t>
            </a:r>
            <a:r>
              <a:rPr lang="el-GR" sz="2000" err="1"/>
              <a:t>detection</a:t>
            </a:r>
            <a:r>
              <a:rPr lang="el-GR" sz="2000"/>
              <a:t> and the </a:t>
            </a:r>
            <a:r>
              <a:rPr lang="el-GR" sz="2000" err="1"/>
              <a:t>methods</a:t>
            </a:r>
            <a:r>
              <a:rPr lang="el-GR" sz="2000"/>
              <a:t> </a:t>
            </a:r>
            <a:r>
              <a:rPr lang="el-GR" sz="2000" err="1"/>
              <a:t>used</a:t>
            </a:r>
            <a:r>
              <a:rPr lang="el-GR" sz="2000"/>
              <a:t> for </a:t>
            </a:r>
            <a:r>
              <a:rPr lang="el-GR" sz="2000" err="1"/>
              <a:t>this</a:t>
            </a:r>
            <a:r>
              <a:rPr lang="el-GR" sz="2000"/>
              <a:t> </a:t>
            </a:r>
            <a:r>
              <a:rPr lang="el-GR" sz="2000" err="1"/>
              <a:t>goal</a:t>
            </a:r>
          </a:p>
          <a:p>
            <a:pPr marL="285750" indent="-285750">
              <a:buFont typeface="Arial,Sans-Serif" pitchFamily="34"/>
              <a:buChar char="•"/>
            </a:pPr>
            <a:endParaRPr lang="el-GR" sz="2000"/>
          </a:p>
          <a:p>
            <a:pPr marL="285750" indent="-285750">
              <a:buFont typeface="Arial,Sans-Serif" pitchFamily="34"/>
              <a:buChar char="•"/>
            </a:pPr>
            <a:r>
              <a:rPr lang="en-US" sz="2000"/>
              <a:t>The disadvantages of the other related works</a:t>
            </a:r>
          </a:p>
          <a:p>
            <a:pPr marL="285750" indent="-285750">
              <a:buFont typeface="Arial,Sans-Serif" pitchFamily="34"/>
              <a:buChar char="•"/>
            </a:pPr>
            <a:endParaRPr lang="en-US" sz="2000"/>
          </a:p>
          <a:p>
            <a:pPr marL="285750" indent="-285750">
              <a:buFont typeface="Arial,Sans-Serif" pitchFamily="34"/>
              <a:buChar char="•"/>
            </a:pPr>
            <a:r>
              <a:rPr lang="en-US" sz="2000"/>
              <a:t>Presentation of the method that this paper uses for COVID detection</a:t>
            </a:r>
          </a:p>
          <a:p>
            <a:endParaRPr lang="el-GR" sz="2000"/>
          </a:p>
        </p:txBody>
      </p:sp>
    </p:spTree>
    <p:extLst>
      <p:ext uri="{BB962C8B-B14F-4D97-AF65-F5344CB8AC3E}">
        <p14:creationId xmlns:p14="http://schemas.microsoft.com/office/powerpoint/2010/main" val="41046041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5C435C82-3207-47A7-A05F-257FBC043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tr-TR" sz="2800" err="1"/>
              <a:t>Dataset</a:t>
            </a:r>
            <a:endParaRPr lang="en-US" sz="2800" err="1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9163D884-CA94-400F-895F-CACC4294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515498"/>
            <a:ext cx="3699336" cy="3409814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tr-TR" sz="2000"/>
              <a:t>CXR (</a:t>
            </a:r>
            <a:r>
              <a:rPr lang="tr-TR" sz="2000" err="1"/>
              <a:t>chest</a:t>
            </a:r>
            <a:r>
              <a:rPr lang="tr-TR" sz="2000"/>
              <a:t> x-ray) </a:t>
            </a:r>
            <a:r>
              <a:rPr lang="tr-TR" sz="2000" err="1"/>
              <a:t>images</a:t>
            </a:r>
            <a:r>
              <a:rPr lang="tr-TR" sz="2000"/>
              <a:t> </a:t>
            </a:r>
            <a:r>
              <a:rPr lang="tr-TR" sz="2000" err="1"/>
              <a:t>from</a:t>
            </a:r>
            <a:r>
              <a:rPr lang="tr-TR" sz="2000"/>
              <a:t> </a:t>
            </a:r>
            <a:r>
              <a:rPr lang="tr-TR" sz="2000" err="1"/>
              <a:t>open</a:t>
            </a:r>
            <a:r>
              <a:rPr lang="tr-TR" sz="2000"/>
              <a:t> </a:t>
            </a:r>
            <a:r>
              <a:rPr lang="tr-TR" sz="2000" err="1"/>
              <a:t>source</a:t>
            </a:r>
            <a:r>
              <a:rPr lang="tr-TR" sz="2000"/>
              <a:t> </a:t>
            </a:r>
            <a:r>
              <a:rPr lang="tr-TR" sz="2000" u="sng">
                <a:solidFill>
                  <a:srgbClr val="0563C1"/>
                </a:solidFill>
                <a:hlinkClick r:id="rId2"/>
              </a:rPr>
              <a:t>database</a:t>
            </a:r>
            <a:r>
              <a:rPr lang="tr-TR" sz="2000"/>
              <a:t> </a:t>
            </a:r>
            <a:r>
              <a:rPr lang="tr-TR" sz="2000" err="1"/>
              <a:t>created</a:t>
            </a:r>
            <a:r>
              <a:rPr lang="tr-TR" sz="2000"/>
              <a:t> </a:t>
            </a:r>
            <a:r>
              <a:rPr lang="tr-TR" sz="2000" err="1"/>
              <a:t>by</a:t>
            </a:r>
            <a:r>
              <a:rPr lang="tr-TR" sz="2000"/>
              <a:t> Dr. Joseph </a:t>
            </a:r>
            <a:r>
              <a:rPr lang="tr-TR" sz="2000" err="1"/>
              <a:t>Cohen</a:t>
            </a:r>
            <a:r>
              <a:rPr lang="tr-TR" sz="2000"/>
              <a:t> </a:t>
            </a:r>
            <a:r>
              <a:rPr lang="tr-TR" sz="2000" err="1"/>
              <a:t>which</a:t>
            </a:r>
            <a:r>
              <a:rPr lang="tr-TR" sz="2000"/>
              <a:t> </a:t>
            </a:r>
            <a:r>
              <a:rPr lang="tr-TR" sz="2000" err="1"/>
              <a:t>includes</a:t>
            </a:r>
            <a:r>
              <a:rPr lang="tr-TR" sz="2000"/>
              <a:t> COVID-19 </a:t>
            </a:r>
            <a:r>
              <a:rPr lang="tr-TR" sz="2000" err="1"/>
              <a:t>examples</a:t>
            </a:r>
            <a:r>
              <a:rPr lang="tr-TR" sz="2000"/>
              <a:t> </a:t>
            </a:r>
            <a:r>
              <a:rPr lang="tr-TR" sz="2000" err="1"/>
              <a:t>and</a:t>
            </a:r>
            <a:r>
              <a:rPr lang="tr-TR" sz="2000"/>
              <a:t> a </a:t>
            </a:r>
            <a:r>
              <a:rPr lang="tr-TR" sz="2000" err="1"/>
              <a:t>Kaggle</a:t>
            </a:r>
            <a:r>
              <a:rPr lang="tr-TR" sz="2000"/>
              <a:t> </a:t>
            </a:r>
            <a:r>
              <a:rPr lang="tr-TR" sz="2000" err="1"/>
              <a:t>repository</a:t>
            </a:r>
            <a:r>
              <a:rPr lang="tr-TR" sz="2000"/>
              <a:t> of CXR </a:t>
            </a:r>
            <a:r>
              <a:rPr lang="tr-TR" sz="2000" err="1"/>
              <a:t>images</a:t>
            </a:r>
            <a:r>
              <a:rPr lang="tr-TR" sz="2000"/>
              <a:t> of </a:t>
            </a:r>
            <a:r>
              <a:rPr lang="tr-TR" sz="2000" err="1"/>
              <a:t>pneumonia</a:t>
            </a:r>
            <a:r>
              <a:rPr lang="tr-TR" sz="2000"/>
              <a:t> </a:t>
            </a:r>
            <a:r>
              <a:rPr lang="tr-TR" sz="2000" err="1"/>
              <a:t>and</a:t>
            </a:r>
            <a:r>
              <a:rPr lang="tr-TR" sz="2000"/>
              <a:t> </a:t>
            </a:r>
            <a:r>
              <a:rPr lang="tr-TR" sz="2000" err="1"/>
              <a:t>healthy</a:t>
            </a:r>
            <a:r>
              <a:rPr lang="tr-TR" sz="2000"/>
              <a:t> </a:t>
            </a:r>
            <a:r>
              <a:rPr lang="tr-TR" sz="2000" err="1"/>
              <a:t>patients</a:t>
            </a:r>
            <a:r>
              <a:rPr lang="en-US" sz="2000"/>
              <a:t> </a:t>
            </a:r>
            <a:endParaRPr lang="el-GR" sz="200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endParaRPr lang="en-US" sz="2000"/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-TR" sz="2000" b="1" err="1"/>
              <a:t>Classes</a:t>
            </a:r>
            <a:r>
              <a:rPr lang="tr-TR" sz="2000" b="1"/>
              <a:t>: </a:t>
            </a:r>
            <a:endParaRPr lang="en-US" sz="2000" b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err="1"/>
              <a:t>Healthy</a:t>
            </a:r>
            <a:endParaRPr lang="en-US" sz="2000" err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 err="1"/>
              <a:t>Non-Covid</a:t>
            </a:r>
            <a:r>
              <a:rPr lang="tr-TR" sz="2000"/>
              <a:t> </a:t>
            </a:r>
            <a:r>
              <a:rPr lang="tr-TR" sz="2000" err="1"/>
              <a:t>Phenomenia</a:t>
            </a:r>
            <a:endParaRPr lang="en-US" sz="2000" err="1"/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itchFamily="34"/>
              <a:buChar char="•"/>
            </a:pPr>
            <a:r>
              <a:rPr lang="tr-TR" sz="2000"/>
              <a:t>COVID </a:t>
            </a:r>
            <a:r>
              <a:rPr lang="tr-TR" sz="2000" err="1"/>
              <a:t>images</a:t>
            </a:r>
            <a:r>
              <a:rPr lang="tr-TR" sz="2000"/>
              <a:t> </a:t>
            </a:r>
          </a:p>
        </p:txBody>
      </p:sp>
      <p:pic>
        <p:nvPicPr>
          <p:cNvPr id="18" name="Resim 5">
            <a:extLst>
              <a:ext uri="{FF2B5EF4-FFF2-40B4-BE49-F238E27FC236}">
                <a16:creationId xmlns:a16="http://schemas.microsoft.com/office/drawing/2014/main" id="{89359E64-25B1-4155-9E17-A19257630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967" y="104751"/>
            <a:ext cx="6921940" cy="4655005"/>
          </a:xfrm>
          <a:prstGeom prst="rect">
            <a:avLst/>
          </a:prstGeom>
        </p:spPr>
      </p:pic>
      <p:pic>
        <p:nvPicPr>
          <p:cNvPr id="20" name="Resim 7" descr="tablo içeren bir resim&#10;&#10;Açıklama otomatik olarak oluşturuldu">
            <a:extLst>
              <a:ext uri="{FF2B5EF4-FFF2-40B4-BE49-F238E27FC236}">
                <a16:creationId xmlns:a16="http://schemas.microsoft.com/office/drawing/2014/main" id="{EDA13647-1E88-4D8E-95FA-A0FDA42D5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291" y="4958458"/>
            <a:ext cx="7438766" cy="117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5056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Εικόνα 15" descr="Εικόνα που περιέχει αντικείμενο εξωτερικού χώρου, web&#10;&#10;Περιγραφή που δημιουργήθηκε αυτόματα">
            <a:extLst>
              <a:ext uri="{FF2B5EF4-FFF2-40B4-BE49-F238E27FC236}">
                <a16:creationId xmlns:a16="http://schemas.microsoft.com/office/drawing/2014/main" id="{6EEBDF65-98C5-491A-B361-DD1F830207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3916" b="21084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41CDF6CD-94C3-4CEA-A3A6-F3F8D2ED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Siamese Neural Network Architecture for MetaCovid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E1F240DB-CA7F-478B-9C01-89C5AA8BD53D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Pre-trained vs Custom CNNs</a:t>
            </a:r>
            <a:endParaRPr lang="en-US" sz="2000">
              <a:latin typeface="+mn-lt"/>
              <a:ea typeface="+mn-ea"/>
              <a:cs typeface="Calibri"/>
            </a:endParaRP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Architecture</a:t>
            </a:r>
          </a:p>
          <a:p>
            <a:pPr marL="285750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+mn-cs"/>
              </a:rPr>
              <a:t>Energy function</a:t>
            </a:r>
          </a:p>
        </p:txBody>
      </p:sp>
    </p:spTree>
    <p:extLst>
      <p:ext uri="{BB962C8B-B14F-4D97-AF65-F5344CB8AC3E}">
        <p14:creationId xmlns:p14="http://schemas.microsoft.com/office/powerpoint/2010/main" val="212348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D9CE1-2EC7-4320-A208-8C4C624A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Pre-trained CNN vs Custom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E05E8-4DA6-4B82-B581-9005B2AC60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sz="3200" b="1"/>
              <a:t>Custom Network</a:t>
            </a:r>
            <a:endParaRPr lang="en-US" b="1"/>
          </a:p>
          <a:p>
            <a:pPr algn="ctr"/>
            <a:r>
              <a:rPr lang="en-US"/>
              <a:t>Small</a:t>
            </a:r>
          </a:p>
          <a:p>
            <a:pPr algn="ctr"/>
            <a:r>
              <a:rPr lang="en-US"/>
              <a:t>Computationally efficient</a:t>
            </a:r>
          </a:p>
          <a:p>
            <a:pPr algn="ctr"/>
            <a:r>
              <a:rPr lang="en-US"/>
              <a:t>Requires large training data to produce rich feature encoding</a:t>
            </a:r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BA3716-77F6-4B79-8D6D-1411650724FB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/>
              <a:t>Pre-trained Network</a:t>
            </a:r>
          </a:p>
          <a:p>
            <a:pPr algn="ctr"/>
            <a:r>
              <a:rPr lang="en-US"/>
              <a:t>Less training time</a:t>
            </a:r>
          </a:p>
          <a:p>
            <a:pPr algn="ctr"/>
            <a:r>
              <a:rPr lang="en-US"/>
              <a:t>Requires small training data</a:t>
            </a:r>
          </a:p>
          <a:p>
            <a:pPr algn="ctr"/>
            <a:endParaRPr lang="en-US" sz="3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07D4E3-2A1B-48B3-9485-BA04EEAA0425}"/>
              </a:ext>
            </a:extLst>
          </p:cNvPr>
          <p:cNvSpPr txBox="1"/>
          <p:nvPr/>
        </p:nvSpPr>
        <p:spPr>
          <a:xfrm>
            <a:off x="788796" y="5092839"/>
            <a:ext cx="1036319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/>
              <a:t>"Hence, we have used a ﬁne-tuned pre-trained VGG-16 [1] </a:t>
            </a:r>
            <a:r>
              <a:rPr lang="en-US" b="1" i="1">
                <a:ea typeface="+mn-lt"/>
                <a:cs typeface="+mn-lt"/>
              </a:rPr>
              <a:t>on large ImageNet [2] data </a:t>
            </a:r>
            <a:r>
              <a:rPr lang="en-US" b="1" i="1"/>
              <a:t>as base encoder to obtain feature embeddings from </a:t>
            </a:r>
            <a:r>
              <a:rPr lang="en-US" b="1" i="1">
                <a:ea typeface="+mn-lt"/>
                <a:cs typeface="+mn-lt"/>
              </a:rPr>
              <a:t>the input images to ultimately compute similarity among them."</a:t>
            </a:r>
            <a:endParaRPr lang="en-US" b="1" i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74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Architecture</a:t>
            </a:r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5273"/>
          <a:stretch/>
        </p:blipFill>
        <p:spPr>
          <a:xfrm>
            <a:off x="106236" y="1970703"/>
            <a:ext cx="5992543" cy="2850268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91787" y="2388851"/>
            <a:ext cx="4639738" cy="2149063"/>
          </a:xfrm>
        </p:spPr>
        <p:txBody>
          <a:bodyPr>
            <a:normAutofit lnSpcReduction="10000"/>
          </a:bodyPr>
          <a:lstStyle/>
          <a:p>
            <a:pPr>
              <a:buFont typeface="Arial" pitchFamily="34"/>
              <a:buChar char="•"/>
            </a:pPr>
            <a:r>
              <a:rPr lang="en-US"/>
              <a:t>Two identical parallel VGG-16 networks</a:t>
            </a:r>
          </a:p>
          <a:p>
            <a:pPr>
              <a:buFont typeface="Arial" pitchFamily="34"/>
              <a:buChar char="•"/>
            </a:pPr>
            <a:r>
              <a:rPr lang="en-US"/>
              <a:t>Sharing the same weights and architecture</a:t>
            </a:r>
          </a:p>
          <a:p>
            <a:pPr>
              <a:buFont typeface="Arial" pitchFamily="34"/>
              <a:buChar char="•"/>
            </a:pPr>
            <a:r>
              <a:rPr lang="en-US"/>
              <a:t>Different input images</a:t>
            </a:r>
          </a:p>
          <a:p>
            <a:pPr>
              <a:buFont typeface="Arial" pitchFamily="34"/>
              <a:buChar char="•"/>
            </a:pPr>
            <a:r>
              <a:rPr lang="en-US"/>
              <a:t>Combine the output to make the final prediction</a:t>
            </a:r>
          </a:p>
        </p:txBody>
      </p:sp>
      <p:pic>
        <p:nvPicPr>
          <p:cNvPr id="36" name="Picture 34" descr="Diagram&#10;&#10;Description automatically generated">
            <a:extLst>
              <a:ext uri="{FF2B5EF4-FFF2-40B4-BE49-F238E27FC236}">
                <a16:creationId xmlns:a16="http://schemas.microsoft.com/office/drawing/2014/main" id="{950B3BBD-83DA-4F3B-9DBA-01C6B9D61B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9" t="75086" r="895" b="-139"/>
          <a:stretch/>
        </p:blipFill>
        <p:spPr>
          <a:xfrm>
            <a:off x="1067505" y="4887968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C4FA580-E9F4-41D8-B563-35C32D7CC6EC}"/>
              </a:ext>
            </a:extLst>
          </p:cNvPr>
          <p:cNvSpPr txBox="1"/>
          <p:nvPr/>
        </p:nvSpPr>
        <p:spPr>
          <a:xfrm>
            <a:off x="6516710" y="4976611"/>
            <a:ext cx="498627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>
                <a:solidFill>
                  <a:srgbClr val="404040"/>
                </a:solidFill>
                <a:latin typeface="Franklin Gothic Book"/>
              </a:rPr>
              <a:t>Learn a function to produce the similarity output between these two images</a:t>
            </a:r>
            <a:r>
              <a:rPr lang="en-US" b="1">
                <a:latin typeface="Franklin Gothic Book"/>
              </a:rPr>
              <a:t>​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65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74A7E-AD01-4C02-9E6F-E3936F00A5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55371" y="267181"/>
            <a:ext cx="10058400" cy="1449387"/>
          </a:xfrm>
        </p:spPr>
        <p:txBody>
          <a:bodyPr/>
          <a:lstStyle/>
          <a:p>
            <a:r>
              <a:rPr lang="en-US"/>
              <a:t>Energy Function</a:t>
            </a:r>
          </a:p>
        </p:txBody>
      </p:sp>
      <p:pic>
        <p:nvPicPr>
          <p:cNvPr id="34" name="Picture 34" descr="Diagram&#10;&#10;Description automatically generated">
            <a:extLst>
              <a:ext uri="{FF2B5EF4-FFF2-40B4-BE49-F238E27FC236}">
                <a16:creationId xmlns:a16="http://schemas.microsoft.com/office/drawing/2014/main" id="{347F6E40-0AAC-4412-ACC9-9D550AD86C1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4"/>
          <a:srcRect b="25273"/>
          <a:stretch/>
        </p:blipFill>
        <p:spPr>
          <a:xfrm>
            <a:off x="91226" y="1975141"/>
            <a:ext cx="5992813" cy="2851150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1D12A9-2578-4583-8F78-E601353EE52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098549" y="1842980"/>
            <a:ext cx="5819775" cy="112871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/>
              <a:t>Feature embedding of x</a:t>
            </a:r>
            <a:r>
              <a:rPr lang="en-US" baseline="-25000"/>
              <a:t>1</a:t>
            </a:r>
            <a:r>
              <a:rPr lang="en-US"/>
              <a:t> denoted as z</a:t>
            </a:r>
            <a:r>
              <a:rPr lang="en-US" baseline="-25000"/>
              <a:t>1</a:t>
            </a:r>
            <a:r>
              <a:rPr lang="en-US"/>
              <a:t>(x</a:t>
            </a:r>
            <a:r>
              <a:rPr lang="en-US" baseline="-25000"/>
              <a:t>1</a:t>
            </a:r>
            <a:r>
              <a:rPr lang="en-US"/>
              <a:t>), this is the output generated from the average pooling layer.</a:t>
            </a:r>
          </a:p>
        </p:txBody>
      </p:sp>
      <p:pic>
        <p:nvPicPr>
          <p:cNvPr id="8" name="Picture 34" descr="Diagram&#10;&#10;Description automatically generated">
            <a:extLst>
              <a:ext uri="{FF2B5EF4-FFF2-40B4-BE49-F238E27FC236}">
                <a16:creationId xmlns:a16="http://schemas.microsoft.com/office/drawing/2014/main" id="{4ABDF67F-649F-47BB-A5CF-99E26B078E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49" t="75086" r="895" b="-139"/>
          <a:stretch/>
        </p:blipFill>
        <p:spPr>
          <a:xfrm>
            <a:off x="1097683" y="4824211"/>
            <a:ext cx="4287047" cy="114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211B10-686F-42A1-B342-6F9B28014F7A}"/>
              </a:ext>
            </a:extLst>
          </p:cNvPr>
          <p:cNvSpPr txBox="1"/>
          <p:nvPr/>
        </p:nvSpPr>
        <p:spPr>
          <a:xfrm>
            <a:off x="6039118" y="2802150"/>
            <a:ext cx="593608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rgbClr val="404040"/>
                </a:solidFill>
                <a:latin typeface="Franklin Gothic Book"/>
              </a:rPr>
              <a:t>We get a different feature embedding z</a:t>
            </a:r>
            <a:r>
              <a:rPr lang="en-US" baseline="-25000">
                <a:solidFill>
                  <a:srgbClr val="404040"/>
                </a:solidFill>
                <a:latin typeface="Franklin Gothic Book"/>
              </a:rPr>
              <a:t>2</a:t>
            </a:r>
            <a:r>
              <a:rPr lang="en-US">
                <a:solidFill>
                  <a:srgbClr val="404040"/>
                </a:solidFill>
                <a:latin typeface="Franklin Gothic Book"/>
              </a:rPr>
              <a:t>(x</a:t>
            </a:r>
            <a:r>
              <a:rPr lang="en-US" baseline="-25000">
                <a:solidFill>
                  <a:srgbClr val="404040"/>
                </a:solidFill>
                <a:latin typeface="Franklin Gothic Book"/>
              </a:rPr>
              <a:t>2</a:t>
            </a:r>
            <a:r>
              <a:rPr lang="en-US">
                <a:solidFill>
                  <a:srgbClr val="404040"/>
                </a:solidFill>
                <a:latin typeface="Franklin Gothic Book"/>
              </a:rPr>
              <a:t>) for the second input image.</a:t>
            </a:r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079C2C-3CFB-4EBC-A6BC-384E1068F07D}"/>
              </a:ext>
            </a:extLst>
          </p:cNvPr>
          <p:cNvGrpSpPr/>
          <p:nvPr/>
        </p:nvGrpSpPr>
        <p:grpSpPr>
          <a:xfrm>
            <a:off x="5926428" y="3670899"/>
            <a:ext cx="5946819" cy="1368274"/>
            <a:chOff x="5926428" y="4178121"/>
            <a:chExt cx="5946819" cy="1368274"/>
          </a:xfrm>
        </p:grpSpPr>
        <p:pic>
          <p:nvPicPr>
            <p:cNvPr id="6" name="Picture 7" descr="Text&#10;&#10;Description automatically generated">
              <a:extLst>
                <a:ext uri="{FF2B5EF4-FFF2-40B4-BE49-F238E27FC236}">
                  <a16:creationId xmlns:a16="http://schemas.microsoft.com/office/drawing/2014/main" id="{0B94BCE0-643E-49FC-A18E-F3E4A4BBEE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5020" t="51706" r="14010" b="43515"/>
            <a:stretch/>
          </p:blipFill>
          <p:spPr>
            <a:xfrm>
              <a:off x="6393287" y="4178121"/>
              <a:ext cx="5023098" cy="51536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ACE587A-1D08-4A13-94FE-F0BDD251CF71}"/>
                </a:ext>
              </a:extLst>
            </p:cNvPr>
            <p:cNvSpPr txBox="1"/>
            <p:nvPr/>
          </p:nvSpPr>
          <p:spPr>
            <a:xfrm>
              <a:off x="5926428" y="4869287"/>
              <a:ext cx="5946819" cy="677108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900">
                  <a:solidFill>
                    <a:srgbClr val="404040"/>
                  </a:solidFill>
                  <a:latin typeface="Franklin Gothic Book"/>
                </a:rPr>
                <a:t>Energy function will give us the </a:t>
              </a:r>
              <a:r>
                <a:rPr lang="en-US" sz="1900" b="1">
                  <a:solidFill>
                    <a:srgbClr val="404040"/>
                  </a:solidFill>
                  <a:latin typeface="Franklin Gothic Book"/>
                </a:rPr>
                <a:t>similarity </a:t>
              </a:r>
              <a:r>
                <a:rPr lang="en-US" sz="1900">
                  <a:solidFill>
                    <a:srgbClr val="404040"/>
                  </a:solidFill>
                  <a:latin typeface="Franklin Gothic Book"/>
                </a:rPr>
                <a:t>between the two inputs.</a:t>
              </a:r>
              <a:endParaRPr lang="en-US">
                <a:cs typeface="Calibri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7D1CC6F-298A-4650-B418-4F5C679C42FC}"/>
              </a:ext>
            </a:extLst>
          </p:cNvPr>
          <p:cNvSpPr txBox="1"/>
          <p:nvPr/>
        </p:nvSpPr>
        <p:spPr>
          <a:xfrm>
            <a:off x="5716706" y="5311405"/>
            <a:ext cx="6360016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b="1">
                <a:solidFill>
                  <a:srgbClr val="404040"/>
                </a:solidFill>
                <a:latin typeface="Franklin Gothic Book"/>
              </a:rPr>
              <a:t>Distance value can be incorporated in loss function to tune the base encoder through back propagation for improved feature embeddings</a:t>
            </a:r>
            <a:r>
              <a:rPr lang="en-US" b="1"/>
              <a:t>.</a:t>
            </a:r>
            <a:endParaRPr lang="en-US" b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329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2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CDD8EBB3-076E-4DB6-99DF-18A25BD9B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Distance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Probability</a:t>
            </a:r>
          </a:p>
        </p:txBody>
      </p:sp>
      <p:pic>
        <p:nvPicPr>
          <p:cNvPr id="4" name="Εικόνα 3">
            <a:extLst>
              <a:ext uri="{FF2B5EF4-FFF2-40B4-BE49-F238E27FC236}">
                <a16:creationId xmlns:a16="http://schemas.microsoft.com/office/drawing/2014/main" id="{CCA9D5B3-ECAC-406E-8D5E-C8DB56710A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4939" y="2286581"/>
            <a:ext cx="4857479" cy="2775858"/>
          </a:xfrm>
          <a:prstGeom prst="rect">
            <a:avLst/>
          </a:prstGeom>
        </p:spPr>
      </p:pic>
      <p:sp>
        <p:nvSpPr>
          <p:cNvPr id="6" name="TextBox 2">
            <a:extLst>
              <a:ext uri="{FF2B5EF4-FFF2-40B4-BE49-F238E27FC236}">
                <a16:creationId xmlns:a16="http://schemas.microsoft.com/office/drawing/2014/main" id="{DDACF7FE-8A78-4FB1-915D-3E533ED21052}"/>
              </a:ext>
            </a:extLst>
          </p:cNvPr>
          <p:cNvSpPr txBox="1"/>
          <p:nvPr/>
        </p:nvSpPr>
        <p:spPr>
          <a:xfrm>
            <a:off x="3694938" y="5408341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latin typeface="Franklin Gothic Book"/>
              </a:rPr>
              <a:t>feedforward linear layer</a:t>
            </a:r>
            <a:endParaRPr lang="el-GR"/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2C7EAD9E-655F-41F8-9F0B-75C5F26C6A4B}"/>
              </a:ext>
            </a:extLst>
          </p:cNvPr>
          <p:cNvSpPr txBox="1"/>
          <p:nvPr/>
        </p:nvSpPr>
        <p:spPr>
          <a:xfrm>
            <a:off x="2322762" y="36739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Franklin Gothic Book"/>
              </a:rPr>
              <a:t>distance</a:t>
            </a:r>
            <a:endParaRPr lang="el-GR">
              <a:solidFill>
                <a:srgbClr val="FF0000"/>
              </a:solidFill>
            </a:endParaRP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DDB5F017-F798-4981-A80B-5E78E91D696A}"/>
              </a:ext>
            </a:extLst>
          </p:cNvPr>
          <p:cNvSpPr txBox="1"/>
          <p:nvPr/>
        </p:nvSpPr>
        <p:spPr>
          <a:xfrm>
            <a:off x="8543624" y="36739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FF0000"/>
                </a:solidFill>
                <a:latin typeface="Franklin Gothic Book"/>
              </a:rPr>
              <a:t>probability</a:t>
            </a:r>
            <a:endParaRPr lang="el-GR">
              <a:solidFill>
                <a:srgbClr val="FF0000"/>
              </a:solidFill>
              <a:cs typeface="Calibri"/>
            </a:endParaRPr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B1CFCF03-1722-4C6A-A849-61A94597BF67}"/>
              </a:ext>
            </a:extLst>
          </p:cNvPr>
          <p:cNvSpPr txBox="1"/>
          <p:nvPr/>
        </p:nvSpPr>
        <p:spPr>
          <a:xfrm>
            <a:off x="6565853" y="5054172"/>
            <a:ext cx="2743200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G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rgbClr val="404040"/>
                </a:solidFill>
                <a:latin typeface="Franklin Gothic Book"/>
              </a:rPr>
              <a:t>sigmoid activation 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433398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Εικόνα 24" descr="Εικόνα που περιέχει κείμενο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C5318539-1D37-436D-BE0F-70BCB01C0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DC8D0A4A-80CF-4372-9507-5E4E38DE7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Loss Function and Training Strategy</a:t>
            </a:r>
          </a:p>
        </p:txBody>
      </p:sp>
      <p:cxnSp>
        <p:nvCxnSpPr>
          <p:cNvPr id="16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3A250E9-6ABD-44A6-A57D-228BBA8AD97B}"/>
              </a:ext>
            </a:extLst>
          </p:cNvPr>
          <p:cNvSpPr txBox="1"/>
          <p:nvPr/>
        </p:nvSpPr>
        <p:spPr>
          <a:xfrm>
            <a:off x="5155379" y="1065862"/>
            <a:ext cx="5744685" cy="472627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​Contrastive Loss function​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Binary cross entropy​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FF"/>
                </a:solidFill>
              </a:rPr>
              <a:t>​Training Algorithm</a:t>
            </a:r>
          </a:p>
        </p:txBody>
      </p:sp>
    </p:spTree>
    <p:extLst>
      <p:ext uri="{BB962C8B-B14F-4D97-AF65-F5344CB8AC3E}">
        <p14:creationId xmlns:p14="http://schemas.microsoft.com/office/powerpoint/2010/main" val="5845640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Workflow</a:t>
            </a:r>
            <a:endParaRPr lang="tr-TR" sz="4000"/>
          </a:p>
        </p:txBody>
      </p:sp>
      <p:graphicFrame>
        <p:nvGraphicFramePr>
          <p:cNvPr id="12" name="Θέση περιεχομένου 2">
            <a:extLst>
              <a:ext uri="{FF2B5EF4-FFF2-40B4-BE49-F238E27FC236}">
                <a16:creationId xmlns:a16="http://schemas.microsoft.com/office/drawing/2014/main" id="{D0D37E06-4823-4359-A7D3-34D4FBC824A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779495"/>
              </p:ext>
            </p:extLst>
          </p:nvPr>
        </p:nvGraphicFramePr>
        <p:xfrm>
          <a:off x="1097280" y="2108204"/>
          <a:ext cx="10058400" cy="4150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488" name="Ομάδα 3487">
            <a:extLst>
              <a:ext uri="{FF2B5EF4-FFF2-40B4-BE49-F238E27FC236}">
                <a16:creationId xmlns:a16="http://schemas.microsoft.com/office/drawing/2014/main" id="{1E7410F0-2AD8-4D0D-8695-69DDCA2E95E7}"/>
              </a:ext>
            </a:extLst>
          </p:cNvPr>
          <p:cNvGrpSpPr/>
          <p:nvPr/>
        </p:nvGrpSpPr>
        <p:grpSpPr>
          <a:xfrm>
            <a:off x="2902527" y="2151177"/>
            <a:ext cx="394857" cy="4064318"/>
            <a:chOff x="2902527" y="2151177"/>
            <a:chExt cx="394857" cy="4064318"/>
          </a:xfrm>
        </p:grpSpPr>
        <p:pic>
          <p:nvPicPr>
            <p:cNvPr id="1977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A6A7EEE7-9395-4559-BCEC-87385AFB7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1456" y="2762909"/>
              <a:ext cx="320985" cy="320985"/>
            </a:xfrm>
            <a:prstGeom prst="rect">
              <a:avLst/>
            </a:prstGeom>
          </p:spPr>
        </p:pic>
        <p:pic>
          <p:nvPicPr>
            <p:cNvPr id="1991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8261FD99-E00F-4CBD-86A4-E2C7839FB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4521" y="2151177"/>
              <a:ext cx="320985" cy="320985"/>
            </a:xfrm>
            <a:prstGeom prst="rect">
              <a:avLst/>
            </a:prstGeom>
          </p:spPr>
        </p:pic>
        <p:pic>
          <p:nvPicPr>
            <p:cNvPr id="2031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C92140C3-C164-4E97-B6B0-3F9EDB42C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41456" y="3386363"/>
              <a:ext cx="320985" cy="320985"/>
            </a:xfrm>
            <a:prstGeom prst="rect">
              <a:avLst/>
            </a:prstGeom>
          </p:spPr>
        </p:pic>
        <p:pic>
          <p:nvPicPr>
            <p:cNvPr id="2033" name="Γραφικό 2032" descr="Schließen με συμπαγές γέμισμα">
              <a:extLst>
                <a:ext uri="{FF2B5EF4-FFF2-40B4-BE49-F238E27FC236}">
                  <a16:creationId xmlns:a16="http://schemas.microsoft.com/office/drawing/2014/main" id="{5228D069-EEC6-4EB4-B473-ED9F7B3440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02527" y="5240480"/>
              <a:ext cx="368878" cy="360219"/>
            </a:xfrm>
            <a:prstGeom prst="rect">
              <a:avLst/>
            </a:prstGeom>
          </p:spPr>
        </p:pic>
        <p:pic>
          <p:nvPicPr>
            <p:cNvPr id="2034" name="Γραφικό 2033" descr="Schließen με συμπαγές γέμισμα">
              <a:extLst>
                <a:ext uri="{FF2B5EF4-FFF2-40B4-BE49-F238E27FC236}">
                  <a16:creationId xmlns:a16="http://schemas.microsoft.com/office/drawing/2014/main" id="{4BBE6CA2-3395-4AAD-ACA9-9EAA530E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911185" y="5855276"/>
              <a:ext cx="368878" cy="360219"/>
            </a:xfrm>
            <a:prstGeom prst="rect">
              <a:avLst/>
            </a:prstGeom>
          </p:spPr>
        </p:pic>
        <p:pic>
          <p:nvPicPr>
            <p:cNvPr id="2035" name="Γραφικό 2035" descr="Chevronpfeile με συμπαγές γέμισμα">
              <a:extLst>
                <a:ext uri="{FF2B5EF4-FFF2-40B4-BE49-F238E27FC236}">
                  <a16:creationId xmlns:a16="http://schemas.microsoft.com/office/drawing/2014/main" id="{DFE2FE0F-CF8F-4AF0-B2BB-F274BDABF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911187" y="4599709"/>
              <a:ext cx="386197" cy="386197"/>
            </a:xfrm>
            <a:prstGeom prst="rect">
              <a:avLst/>
            </a:prstGeom>
          </p:spPr>
        </p:pic>
        <p:pic>
          <p:nvPicPr>
            <p:cNvPr id="3296" name="Γραφικό 1977" descr="Häkchen με συμπαγές γέμισμα">
              <a:extLst>
                <a:ext uri="{FF2B5EF4-FFF2-40B4-BE49-F238E27FC236}">
                  <a16:creationId xmlns:a16="http://schemas.microsoft.com/office/drawing/2014/main" id="{5B173F84-002D-46F0-8AF9-1559C3ADB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76092" y="4027135"/>
              <a:ext cx="320985" cy="3209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74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09CACEC-0B45-4916-ABF9-0DD3DC9A65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graphicEl>
                                              <a:dgm id="{509CACEC-0B45-4916-ABF9-0DD3DC9A650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E8451A30-EBD8-45E7-8CC1-8DF565607E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graphicEl>
                                              <a:dgm id="{E8451A30-EBD8-45E7-8CC1-8DF565607E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DD0DEF6-D011-4389-BAB0-846713C843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>
                                            <p:graphicEl>
                                              <a:dgm id="{3DD0DEF6-D011-4389-BAB0-846713C843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FAE3D7AE-0789-4B3A-BC72-DCCEA4F8A89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>
                                            <p:graphicEl>
                                              <a:dgm id="{FAE3D7AE-0789-4B3A-BC72-DCCEA4F8A89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0568644F-BEBD-4F69-9BAA-5B11870DDE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>
                                            <p:graphicEl>
                                              <a:dgm id="{0568644F-BEBD-4F69-9BAA-5B11870DDE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821FB19-E851-455D-8646-F757CDC010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>
                                            <p:graphicEl>
                                              <a:dgm id="{D821FB19-E851-455D-8646-F757CDC010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52A6F0D1-9631-470A-A6A9-593D65D6AAB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graphicEl>
                                              <a:dgm id="{52A6F0D1-9631-470A-A6A9-593D65D6AAB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A4D777CF-84F9-40FD-AA31-A2A15812D96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>
                                            <p:graphicEl>
                                              <a:dgm id="{A4D777CF-84F9-40FD-AA31-A2A15812D96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26DAA68-C5F6-48DA-A673-3F862CFE89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>
                                            <p:graphicEl>
                                              <a:dgm id="{D26DAA68-C5F6-48DA-A673-3F862CFE89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BA48B8AA-F31A-47CA-B19F-2AB73404BC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>
                                            <p:graphicEl>
                                              <a:dgm id="{BA48B8AA-F31A-47CA-B19F-2AB73404BCE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3F860CBC-539F-4E73-BBF7-2FBABA958D8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>
                                            <p:graphicEl>
                                              <a:dgm id="{3F860CBC-539F-4E73-BBF7-2FBABA958D8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165A3E42-8B16-42A5-89D8-1ECD63A87A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>
                                            <p:graphicEl>
                                              <a:dgm id="{165A3E42-8B16-42A5-89D8-1ECD63A87A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9F1E28A3-0FE7-4107-9713-B50CFB8699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2">
                                            <p:graphicEl>
                                              <a:dgm id="{9F1E28A3-0FE7-4107-9713-B50CFB8699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graphicEl>
                                              <a:dgm id="{D7BD1FD2-729D-4964-AEF1-F7F854CD51E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2">
                                            <p:graphicEl>
                                              <a:dgm id="{D7BD1FD2-729D-4964-AEF1-F7F854CD51E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E1D9-B266-4BA1-AB38-D6DCFCD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/>
                  <a:t>Binary cross entropy </a:t>
                </a:r>
                <a:r>
                  <a:rPr lang="en-US"/>
                  <a:t>compares each of the predicted probabilities to actual class output which can be either 0 or 1. </a:t>
                </a:r>
              </a:p>
              <a:p>
                <a:pPr lvl="1"/>
                <a:r>
                  <a:rPr lang="en-US"/>
                  <a:t>The loss value will increase if the predicted probability deviates from the true label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e>
                    </m:func>
                  </m:oMath>
                </a14:m>
                <a:endParaRPr lang="en-US"/>
              </a:p>
              <a:p>
                <a:pPr lvl="2"/>
                <a:r>
                  <a:rPr lang="en-US"/>
                  <a:t>Y is the class label (0 similar, 1 dissimilar)</a:t>
                </a:r>
              </a:p>
              <a:p>
                <a:pPr lvl="2"/>
                <a:r>
                  <a:rPr lang="en-US"/>
                  <a:t>p is the prediction probability</a:t>
                </a:r>
              </a:p>
              <a:p>
                <a:pPr lvl="2"/>
                <a:r>
                  <a:rPr lang="en-US"/>
                  <a:t>The output probability is ranging from 0 to 1.</a:t>
                </a:r>
              </a:p>
              <a:p>
                <a:pPr lvl="1"/>
                <a:r>
                  <a:rPr lang="en-US"/>
                  <a:t>The equation above is used to train the network so that differentiate between similar and dissimilar images if we provide one training example from positive and negative categories and aggregate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𝑛𝑒𝑔</m:t>
                        </m:r>
                      </m:sub>
                    </m:sSub>
                  </m:oMath>
                </a14:m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486" r="-4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742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Τίτλος 5">
            <a:extLst>
              <a:ext uri="{FF2B5EF4-FFF2-40B4-BE49-F238E27FC236}">
                <a16:creationId xmlns:a16="http://schemas.microsoft.com/office/drawing/2014/main" id="{454634DD-BC1A-4778-95B7-F51A5F6B9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/>
              <a:t>Contrastive Loss function</a:t>
            </a:r>
            <a:r>
              <a:rPr lang="en-US"/>
              <a:t> [3]</a:t>
            </a:r>
            <a:endParaRPr lang="el-G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2108204"/>
                <a:ext cx="6431280" cy="3760890"/>
              </a:xfrm>
            </p:spPr>
            <p:txBody>
              <a:bodyPr>
                <a:normAutofit/>
              </a:bodyPr>
              <a:lstStyle/>
              <a:p>
                <a:pPr lvl="1"/>
                <a:endParaRPr lang="en-US"/>
              </a:p>
              <a:p>
                <a:pPr lvl="1"/>
                <a:r>
                  <a:rPr lang="en-US"/>
                  <a:t>The loss function makes the model produce more similar feature embeddings if the target classes are the same and vice versa.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𝐿𝑜𝑠𝑠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1 −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{</m:t>
                        </m:r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max</m:t>
                            </m:r>
                          </m:fName>
                          <m:e>
                            <m:d>
                              <m:dPr>
                                <m:endChr m:val="}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𝑑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func>
                        <m:r>
                          <a:rPr lang="en-US" i="1"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/>
              </a:p>
              <a:p>
                <a:pPr lvl="2"/>
                <a:r>
                  <a:rPr lang="en-US"/>
                  <a:t>y is the true label (0 if the inputs are deemed similar and 1 are not similar)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is the distance between the feature embeddings of the input image</a:t>
                </a:r>
              </a:p>
              <a:p>
                <a:pPr lvl="1"/>
                <a:r>
                  <a:rPr lang="en-US"/>
                  <a:t>If y=1 then, the loss function will be simplified and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en-US"/>
                  <a:t>  will be maximized to m (hyper parameter margin), hence, they do not incur a loss</a:t>
                </a:r>
              </a:p>
              <a:p>
                <a:pPr lvl="1"/>
                <a:endParaRPr lang="en-US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45FB3C0-9E9B-4190-A4BB-91B292805F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2108204"/>
                <a:ext cx="6431280" cy="3760890"/>
              </a:xfrm>
              <a:blipFill>
                <a:blip r:embed="rId3"/>
                <a:stretch>
                  <a:fillRect r="-1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7EAF401A-161F-2743-8C10-E546E01811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3736" y="2240284"/>
            <a:ext cx="3347937" cy="35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348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AE1D9-B266-4BA1-AB38-D6DCFCDBA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Training Algorithm</a:t>
            </a:r>
          </a:p>
        </p:txBody>
      </p:sp>
      <p:pic>
        <p:nvPicPr>
          <p:cNvPr id="6" name="Content Placeholder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4C7006D-A4DD-0B43-B197-23BAB418A4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6963" y="2206594"/>
            <a:ext cx="10058400" cy="3564000"/>
          </a:xfrm>
        </p:spPr>
      </p:pic>
    </p:spTree>
    <p:extLst>
      <p:ext uri="{BB962C8B-B14F-4D97-AF65-F5344CB8AC3E}">
        <p14:creationId xmlns:p14="http://schemas.microsoft.com/office/powerpoint/2010/main" val="6856835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6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Εικόνα 5" descr="Εικόνα που περιέχει web, αντικείμενο εξωτερικού χώρου&#10;&#10;Περιγραφή που δημιουργήθηκε αυτόματα">
            <a:extLst>
              <a:ext uri="{FF2B5EF4-FFF2-40B4-BE49-F238E27FC236}">
                <a16:creationId xmlns:a16="http://schemas.microsoft.com/office/drawing/2014/main" id="{D004E873-175F-4AEA-BFE3-296366E031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8E52ED31-D956-4C62-A7D7-1A3B82B3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 sz="4000">
                <a:latin typeface="+mj-lt"/>
                <a:ea typeface="+mj-ea"/>
                <a:cs typeface="+mj-cs"/>
              </a:rPr>
              <a:t>Experiments &amp; Results</a:t>
            </a:r>
          </a:p>
          <a:p>
            <a:pPr algn="r">
              <a:spcBef>
                <a:spcPct val="0"/>
              </a:spcBef>
            </a:pPr>
            <a:endParaRPr lang="en-US" sz="4000">
              <a:latin typeface="+mj-lt"/>
              <a:ea typeface="+mj-ea"/>
              <a:cs typeface="+mj-cs"/>
            </a:endParaRPr>
          </a:p>
        </p:txBody>
      </p:sp>
      <p:cxnSp>
        <p:nvCxnSpPr>
          <p:cNvPr id="16" name="Straight Connector 18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Θέση κειμένου 3">
            <a:extLst>
              <a:ext uri="{FF2B5EF4-FFF2-40B4-BE49-F238E27FC236}">
                <a16:creationId xmlns:a16="http://schemas.microsoft.com/office/drawing/2014/main" id="{CE2DE155-BC32-4791-B9C8-55086CC7C2FF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Pre-processing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>
                <a:ea typeface="+mn-ea"/>
                <a:cs typeface="Calibri"/>
              </a:rPr>
              <a:t>Experimental</a:t>
            </a:r>
            <a:r>
              <a:rPr lang="en-US">
                <a:ea typeface="+mn-ea"/>
              </a:rPr>
              <a:t> settings</a:t>
            </a:r>
            <a:endParaRPr lang="en-US" sz="2000">
              <a:latin typeface="+mn-lt"/>
              <a:ea typeface="+mn-ea"/>
              <a:cs typeface="Calibri"/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Results</a:t>
            </a: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  <a:ea typeface="+mn-ea"/>
                <a:cs typeface="Calibri"/>
              </a:rPr>
              <a:t>Evaluation &amp; Discussion</a:t>
            </a:r>
          </a:p>
        </p:txBody>
      </p:sp>
    </p:spTree>
    <p:extLst>
      <p:ext uri="{BB962C8B-B14F-4D97-AF65-F5344CB8AC3E}">
        <p14:creationId xmlns:p14="http://schemas.microsoft.com/office/powerpoint/2010/main" val="1449196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654090DB-5556-4A46-B7DE-9061D463B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4000" err="1"/>
              <a:t>Pre-processing</a:t>
            </a:r>
            <a:endParaRPr lang="tr-TR" sz="4000" err="1"/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1880EB77-9E79-43FF-93FF-61A08FF93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Re-scale</a:t>
            </a:r>
            <a:r>
              <a:rPr lang="el-GR"/>
              <a:t> </a:t>
            </a:r>
            <a:r>
              <a:rPr lang="el-GR" err="1"/>
              <a:t>all</a:t>
            </a:r>
            <a:r>
              <a:rPr lang="el-GR"/>
              <a:t> </a:t>
            </a:r>
            <a:r>
              <a:rPr lang="el-GR" err="1"/>
              <a:t>images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a </a:t>
            </a:r>
            <a:r>
              <a:rPr lang="el-GR" err="1"/>
              <a:t>size</a:t>
            </a:r>
            <a:r>
              <a:rPr lang="el-GR"/>
              <a:t> of 100 × 100 </a:t>
            </a:r>
            <a:r>
              <a:rPr lang="el-GR" err="1"/>
              <a:t>pixels</a:t>
            </a:r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Intensity</a:t>
            </a:r>
            <a:r>
              <a:rPr lang="el-GR"/>
              <a:t> </a:t>
            </a:r>
            <a:r>
              <a:rPr lang="el-GR" err="1"/>
              <a:t>normalization</a:t>
            </a:r>
            <a:endParaRPr lang="el-GR"/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Image</a:t>
            </a:r>
            <a:r>
              <a:rPr lang="el-GR"/>
              <a:t> </a:t>
            </a:r>
            <a:r>
              <a:rPr lang="el-GR" err="1"/>
              <a:t>pixel</a:t>
            </a:r>
            <a:r>
              <a:rPr lang="el-GR"/>
              <a:t> </a:t>
            </a:r>
            <a:r>
              <a:rPr lang="el-GR" err="1"/>
              <a:t>values</a:t>
            </a:r>
            <a:r>
              <a:rPr lang="el-GR"/>
              <a:t> </a:t>
            </a:r>
            <a:r>
              <a:rPr lang="el-GR" err="1"/>
              <a:t>from</a:t>
            </a:r>
            <a:r>
              <a:rPr lang="el-GR"/>
              <a:t> [0, 255] </a:t>
            </a:r>
            <a:r>
              <a:rPr lang="el-GR" err="1"/>
              <a:t>to</a:t>
            </a:r>
            <a:r>
              <a:rPr lang="el-GR"/>
              <a:t> [0, 1]</a:t>
            </a:r>
          </a:p>
          <a:p>
            <a:pPr>
              <a:buFont typeface="Arial" pitchFamily="34"/>
              <a:buChar char="•"/>
            </a:pPr>
            <a:r>
              <a:rPr lang="el-GR"/>
              <a:t> </a:t>
            </a:r>
            <a:r>
              <a:rPr lang="el-GR" err="1"/>
              <a:t>Histogram</a:t>
            </a:r>
            <a:r>
              <a:rPr lang="el-GR"/>
              <a:t> </a:t>
            </a:r>
            <a:r>
              <a:rPr lang="el-GR" err="1"/>
              <a:t>equalization</a:t>
            </a:r>
            <a:r>
              <a:rPr lang="el-GR"/>
              <a:t> on the </a:t>
            </a:r>
            <a:r>
              <a:rPr lang="el-GR" err="1"/>
              <a:t>input</a:t>
            </a:r>
            <a:r>
              <a:rPr lang="el-GR"/>
              <a:t> </a:t>
            </a:r>
            <a:r>
              <a:rPr lang="el-GR" err="1"/>
              <a:t>images</a:t>
            </a:r>
            <a:r>
              <a:rPr lang="el-GR"/>
              <a:t> in </a:t>
            </a:r>
            <a:r>
              <a:rPr lang="el-GR" err="1"/>
              <a:t>all</a:t>
            </a:r>
            <a:r>
              <a:rPr lang="el-GR"/>
              <a:t> </a:t>
            </a:r>
            <a:r>
              <a:rPr lang="el-GR" err="1"/>
              <a:t>three</a:t>
            </a:r>
            <a:r>
              <a:rPr lang="el-GR"/>
              <a:t> RGB </a:t>
            </a:r>
            <a:r>
              <a:rPr lang="el-GR" err="1"/>
              <a:t>channels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improve</a:t>
            </a:r>
            <a:r>
              <a:rPr lang="el-GR"/>
              <a:t> </a:t>
            </a:r>
            <a:r>
              <a:rPr lang="el-GR" err="1"/>
              <a:t>image</a:t>
            </a:r>
            <a:r>
              <a:rPr lang="el-GR"/>
              <a:t> </a:t>
            </a:r>
            <a:r>
              <a:rPr lang="el-GR" err="1"/>
              <a:t>contrast</a:t>
            </a: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21781587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EC67EFD-8BD9-4A36-9488-BD955D3E8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Experimental</a:t>
            </a:r>
            <a:r>
              <a:rPr lang="el-GR"/>
              <a:t> </a:t>
            </a:r>
            <a:r>
              <a:rPr lang="el-GR" err="1"/>
              <a:t>settings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6BD220CF-C632-4CC5-9556-A2A050992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200" b="1"/>
              <a:t>Towards the end of the pretrained model we add: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A </a:t>
            </a:r>
            <a:r>
              <a:rPr lang="en-US" sz="2000" b="1"/>
              <a:t>flatten layer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Followed by a </a:t>
            </a:r>
            <a:r>
              <a:rPr lang="en-US" sz="2000" b="1"/>
              <a:t>dense layer with 5120 neurons</a:t>
            </a:r>
            <a:r>
              <a:rPr lang="en-US" sz="2000"/>
              <a:t>, </a:t>
            </a:r>
            <a:r>
              <a:rPr lang="en-US" sz="2000" b="1"/>
              <a:t>sigmoid </a:t>
            </a:r>
            <a:r>
              <a:rPr lang="en-US" sz="2000"/>
              <a:t>activation function, and </a:t>
            </a:r>
            <a:r>
              <a:rPr lang="en-US" sz="2000" b="1"/>
              <a:t>L2 kernel </a:t>
            </a:r>
            <a:r>
              <a:rPr lang="en-US" sz="2000" b="1" err="1"/>
              <a:t>regularizer</a:t>
            </a:r>
            <a:r>
              <a:rPr lang="en-US" sz="2000" b="1"/>
              <a:t> </a:t>
            </a:r>
            <a:r>
              <a:rPr lang="en-US" sz="2000"/>
              <a:t>(with a large number of kernels)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Encodings (feature vectors) of the two input images are generated using this preceding dense layer.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Then, we add a </a:t>
            </a:r>
            <a:r>
              <a:rPr lang="en-US" sz="2000" b="1"/>
              <a:t>customized layer to compute L1 distance </a:t>
            </a:r>
            <a:r>
              <a:rPr lang="en-US" sz="2000"/>
              <a:t>by taking the absolute difference between the encodings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Finally, we add a </a:t>
            </a:r>
            <a:r>
              <a:rPr lang="en-US" sz="2000" b="1"/>
              <a:t>dense layer with a sigmoid </a:t>
            </a:r>
            <a:r>
              <a:rPr lang="en-US" sz="2000"/>
              <a:t>unit to generate the similarity score. We have used both contrastive and binary cross-entropy loss functions for model learning </a:t>
            </a:r>
          </a:p>
          <a:p>
            <a:pPr marL="383540" lvl="1">
              <a:buFont typeface="Wingdings" pitchFamily="34"/>
              <a:buChar char="§"/>
            </a:pPr>
            <a:r>
              <a:rPr lang="en-US" sz="2000"/>
              <a:t>In addition, </a:t>
            </a:r>
            <a:r>
              <a:rPr lang="en-US" sz="2000" b="1"/>
              <a:t>Adam optimizer </a:t>
            </a:r>
            <a:r>
              <a:rPr lang="en-US" sz="2000"/>
              <a:t>is used for model training and optimizing with an </a:t>
            </a:r>
            <a:r>
              <a:rPr lang="en-US" sz="2000" b="1"/>
              <a:t>initial learning rate of 0.0001</a:t>
            </a:r>
          </a:p>
        </p:txBody>
      </p:sp>
    </p:spTree>
    <p:extLst>
      <p:ext uri="{BB962C8B-B14F-4D97-AF65-F5344CB8AC3E}">
        <p14:creationId xmlns:p14="http://schemas.microsoft.com/office/powerpoint/2010/main" val="2301984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D48BBB20-899C-48BA-A76A-3DD6BFB043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083" y="987813"/>
            <a:ext cx="10058400" cy="726234"/>
          </a:xfrm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r>
              <a:rPr lang="tr-TR" sz="2800" err="1"/>
              <a:t>Results</a:t>
            </a:r>
            <a:r>
              <a:rPr lang="tr-TR" sz="2800"/>
              <a:t> (1/3) - </a:t>
            </a:r>
            <a:r>
              <a:rPr lang="tr-TR" sz="2800" err="1"/>
              <a:t>Contrastive</a:t>
            </a:r>
            <a:r>
              <a:rPr lang="tr-TR" sz="2800"/>
              <a:t> </a:t>
            </a:r>
            <a:r>
              <a:rPr lang="tr-TR" sz="2800" err="1"/>
              <a:t>vs</a:t>
            </a:r>
            <a:r>
              <a:rPr lang="tr-TR" sz="2800"/>
              <a:t> Cross-</a:t>
            </a:r>
            <a:r>
              <a:rPr lang="tr-TR" sz="2800" err="1"/>
              <a:t>entropy</a:t>
            </a:r>
            <a:r>
              <a:rPr lang="tr-TR" sz="2800"/>
              <a:t> </a:t>
            </a:r>
            <a:r>
              <a:rPr lang="tr-TR" sz="2800" err="1"/>
              <a:t>loss</a:t>
            </a:r>
            <a:endParaRPr lang="el-GR" sz="2800"/>
          </a:p>
        </p:txBody>
      </p:sp>
      <p:pic>
        <p:nvPicPr>
          <p:cNvPr id="10" name="Resim 10" descr="tablo içeren bir resim&#10;&#10;Açıklama otomatik olarak oluşturuldu">
            <a:extLst>
              <a:ext uri="{FF2B5EF4-FFF2-40B4-BE49-F238E27FC236}">
                <a16:creationId xmlns:a16="http://schemas.microsoft.com/office/drawing/2014/main" id="{79C19F9C-451F-4898-BF39-523B794B0A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8" r="700"/>
          <a:stretch/>
        </p:blipFill>
        <p:spPr>
          <a:xfrm>
            <a:off x="434051" y="2123501"/>
            <a:ext cx="6549143" cy="3520951"/>
          </a:xfrm>
          <a:prstGeom prst="rect">
            <a:avLst/>
          </a:prstGeo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7454048C-35F3-4295-82D7-84F5E4F3E3C5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7335815" y="3181908"/>
            <a:ext cx="4466118" cy="1413962"/>
          </a:xfrm>
        </p:spPr>
        <p:txBody>
          <a:bodyPr vert="horz" wrap="square" lIns="0" tIns="45720" rIns="0" bIns="45720" anchor="t" anchorCtr="0" compatLnSpc="1">
            <a:noAutofit/>
          </a:bodyPr>
          <a:lstStyle/>
          <a:p>
            <a:pPr marL="0" indent="0" algn="ctr">
              <a:buNone/>
            </a:pPr>
            <a:r>
              <a:rPr lang="el-GR" err="1"/>
              <a:t>Generally</a:t>
            </a:r>
            <a:r>
              <a:rPr lang="el-GR"/>
              <a:t>, the </a:t>
            </a:r>
            <a:r>
              <a:rPr lang="el-GR" err="1"/>
              <a:t>performance</a:t>
            </a:r>
            <a:r>
              <a:rPr lang="el-GR"/>
              <a:t> </a:t>
            </a:r>
            <a:r>
              <a:rPr lang="el-GR" err="1"/>
              <a:t>results</a:t>
            </a:r>
            <a:r>
              <a:rPr lang="el-GR"/>
              <a:t> </a:t>
            </a:r>
            <a:r>
              <a:rPr lang="el-GR" err="1"/>
              <a:t>obtained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b="1" err="1"/>
              <a:t>contrastive</a:t>
            </a:r>
            <a:r>
              <a:rPr lang="el-GR" b="1"/>
              <a:t> </a:t>
            </a:r>
            <a:r>
              <a:rPr lang="el-GR" b="1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 </a:t>
            </a:r>
            <a:r>
              <a:rPr lang="el-GR" err="1"/>
              <a:t>seem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b="1" err="1"/>
              <a:t>better</a:t>
            </a:r>
            <a:r>
              <a:rPr lang="el-GR" b="1"/>
              <a:t> </a:t>
            </a:r>
            <a:r>
              <a:rPr lang="el-GR" err="1"/>
              <a:t>than</a:t>
            </a:r>
            <a:r>
              <a:rPr lang="el-GR"/>
              <a:t> the </a:t>
            </a:r>
            <a:r>
              <a:rPr lang="el-GR" err="1"/>
              <a:t>results</a:t>
            </a:r>
            <a:r>
              <a:rPr lang="el-GR"/>
              <a:t> </a:t>
            </a:r>
            <a:r>
              <a:rPr lang="el-GR" err="1"/>
              <a:t>obtained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err="1"/>
              <a:t>cross-entropy</a:t>
            </a:r>
            <a:r>
              <a:rPr lang="el-GR"/>
              <a:t> </a:t>
            </a:r>
            <a:r>
              <a:rPr lang="el-GR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.</a:t>
            </a:r>
          </a:p>
          <a:p>
            <a:pPr algn="ctr">
              <a:buFont typeface="Arial" pitchFamily="34"/>
              <a:buChar char="•"/>
            </a:pPr>
            <a:endParaRPr lang="el-GR"/>
          </a:p>
        </p:txBody>
      </p:sp>
    </p:spTree>
    <p:extLst>
      <p:ext uri="{BB962C8B-B14F-4D97-AF65-F5344CB8AC3E}">
        <p14:creationId xmlns:p14="http://schemas.microsoft.com/office/powerpoint/2010/main" val="303696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9F21FC9-2103-4E73-ADBF-CBC395148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sz="2800" err="1"/>
              <a:t>Results</a:t>
            </a:r>
            <a:r>
              <a:rPr lang="tr-TR" sz="2800"/>
              <a:t> (2/3) - </a:t>
            </a:r>
            <a:r>
              <a:rPr lang="tr-TR" sz="2800" err="1"/>
              <a:t>Accuracy</a:t>
            </a:r>
            <a:r>
              <a:rPr lang="tr-TR" sz="2800"/>
              <a:t> </a:t>
            </a:r>
            <a:r>
              <a:rPr lang="tr-TR" sz="2800" err="1"/>
              <a:t>and</a:t>
            </a:r>
            <a:r>
              <a:rPr lang="tr-TR" sz="2800"/>
              <a:t> </a:t>
            </a:r>
            <a:r>
              <a:rPr lang="tr-TR" sz="2800" err="1"/>
              <a:t>loss</a:t>
            </a:r>
            <a:r>
              <a:rPr lang="tr-TR" sz="2800"/>
              <a:t> </a:t>
            </a:r>
            <a:r>
              <a:rPr lang="tr-TR" sz="2800" err="1"/>
              <a:t>for</a:t>
            </a:r>
            <a:r>
              <a:rPr lang="tr-TR" sz="2800"/>
              <a:t> 3-way, 10-shot</a:t>
            </a:r>
            <a:endParaRPr lang="el-GR" sz="2800"/>
          </a:p>
        </p:txBody>
      </p:sp>
      <p:pic>
        <p:nvPicPr>
          <p:cNvPr id="7" name="Εικόνα 7">
            <a:extLst>
              <a:ext uri="{FF2B5EF4-FFF2-40B4-BE49-F238E27FC236}">
                <a16:creationId xmlns:a16="http://schemas.microsoft.com/office/drawing/2014/main" id="{413B50B3-ACB2-4B83-825E-FFF2D0D52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8267" y="1993267"/>
            <a:ext cx="5411382" cy="4350686"/>
          </a:xfrm>
        </p:spPr>
      </p:pic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EE5BB783-52A0-48ED-B796-F6F8303B68E4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650979" y="3143325"/>
            <a:ext cx="4350371" cy="1712975"/>
          </a:xfrm>
        </p:spPr>
        <p:txBody>
          <a:bodyPr/>
          <a:lstStyle/>
          <a:p>
            <a:pPr marL="0" indent="0" algn="ctr">
              <a:buNone/>
            </a:pPr>
            <a:r>
              <a:rPr lang="el-GR"/>
              <a:t>The </a:t>
            </a:r>
            <a:r>
              <a:rPr lang="el-GR" err="1"/>
              <a:t>model</a:t>
            </a:r>
            <a:r>
              <a:rPr lang="el-GR"/>
              <a:t> </a:t>
            </a:r>
            <a:r>
              <a:rPr lang="el-GR" err="1"/>
              <a:t>training</a:t>
            </a:r>
            <a:r>
              <a:rPr lang="el-GR"/>
              <a:t> and </a:t>
            </a:r>
            <a:r>
              <a:rPr lang="el-GR" err="1"/>
              <a:t>validation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b="1" err="1"/>
              <a:t>contrastive</a:t>
            </a:r>
            <a:r>
              <a:rPr lang="el-GR" b="1"/>
              <a:t> </a:t>
            </a:r>
            <a:r>
              <a:rPr lang="el-GR" b="1" err="1"/>
              <a:t>loss</a:t>
            </a:r>
            <a:r>
              <a:rPr lang="el-GR"/>
              <a:t> </a:t>
            </a:r>
            <a:r>
              <a:rPr lang="el-GR" err="1"/>
              <a:t>function</a:t>
            </a:r>
            <a:r>
              <a:rPr lang="el-GR"/>
              <a:t> </a:t>
            </a:r>
            <a:r>
              <a:rPr lang="el-GR" err="1"/>
              <a:t>appears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b="1" err="1"/>
              <a:t>more</a:t>
            </a:r>
            <a:r>
              <a:rPr lang="el-GR" b="1"/>
              <a:t> </a:t>
            </a:r>
            <a:r>
              <a:rPr lang="el-GR" b="1" err="1"/>
              <a:t>stable</a:t>
            </a:r>
            <a:r>
              <a:rPr lang="el-GR"/>
              <a:t> and </a:t>
            </a:r>
            <a:r>
              <a:rPr lang="el-GR" err="1"/>
              <a:t>further</a:t>
            </a:r>
            <a:r>
              <a:rPr lang="el-GR"/>
              <a:t> </a:t>
            </a:r>
            <a:r>
              <a:rPr lang="el-GR" err="1"/>
              <a:t>shows</a:t>
            </a:r>
            <a:r>
              <a:rPr lang="el-GR"/>
              <a:t> </a:t>
            </a:r>
            <a:r>
              <a:rPr lang="el-GR" b="1" err="1"/>
              <a:t>better</a:t>
            </a:r>
            <a:r>
              <a:rPr lang="el-GR" b="1"/>
              <a:t> </a:t>
            </a:r>
            <a:r>
              <a:rPr lang="el-GR" b="1" err="1"/>
              <a:t>convergence</a:t>
            </a:r>
            <a:r>
              <a:rPr lang="el-GR"/>
              <a:t> </a:t>
            </a:r>
            <a:r>
              <a:rPr lang="el-GR" err="1"/>
              <a:t>even</a:t>
            </a:r>
            <a:r>
              <a:rPr lang="el-GR"/>
              <a:t> </a:t>
            </a:r>
            <a:r>
              <a:rPr lang="el-GR" err="1"/>
              <a:t>though</a:t>
            </a:r>
            <a:r>
              <a:rPr lang="el-GR"/>
              <a:t> </a:t>
            </a:r>
            <a:r>
              <a:rPr lang="el-GR" err="1"/>
              <a:t>with</a:t>
            </a:r>
            <a:r>
              <a:rPr lang="el-GR"/>
              <a:t> </a:t>
            </a:r>
            <a:r>
              <a:rPr lang="el-GR" err="1"/>
              <a:t>longer</a:t>
            </a:r>
            <a:r>
              <a:rPr lang="el-GR"/>
              <a:t> </a:t>
            </a:r>
            <a:r>
              <a:rPr lang="el-GR" err="1"/>
              <a:t>training</a:t>
            </a:r>
            <a:r>
              <a:rPr lang="el-GR"/>
              <a:t> </a:t>
            </a:r>
            <a:r>
              <a:rPr lang="el-GR" err="1"/>
              <a:t>epochs</a:t>
            </a:r>
            <a:endParaRPr lang="el-GR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FC98EE-5A4B-4A42-92CE-DB38934A07E8}"/>
              </a:ext>
            </a:extLst>
          </p:cNvPr>
          <p:cNvSpPr txBox="1"/>
          <p:nvPr/>
        </p:nvSpPr>
        <p:spPr>
          <a:xfrm rot="-5400000">
            <a:off x="-19555" y="2610354"/>
            <a:ext cx="126640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 err="1"/>
              <a:t>Contrastive</a:t>
            </a:r>
            <a:endParaRPr lang="el-GR" err="1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3DD1CF-C324-4D3F-AAC9-69B06781BBA9}"/>
              </a:ext>
            </a:extLst>
          </p:cNvPr>
          <p:cNvSpPr txBox="1"/>
          <p:nvPr/>
        </p:nvSpPr>
        <p:spPr>
          <a:xfrm rot="-5400000">
            <a:off x="-151051" y="4973903"/>
            <a:ext cx="154288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l-GR"/>
              <a:t>Cross-</a:t>
            </a:r>
            <a:r>
              <a:rPr lang="el-GR" err="1"/>
              <a:t>entropy</a:t>
            </a:r>
            <a:endParaRPr lang="el-GR" err="1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8653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5DA050B3-8397-4A60-877C-222E7F92E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sz="2800" err="1"/>
              <a:t>Results</a:t>
            </a:r>
            <a:r>
              <a:rPr lang="el-GR" sz="2800"/>
              <a:t> (3/3)</a:t>
            </a:r>
          </a:p>
        </p:txBody>
      </p:sp>
      <p:sp>
        <p:nvSpPr>
          <p:cNvPr id="4" name="Θέση περιεχομένου 3">
            <a:extLst>
              <a:ext uri="{FF2B5EF4-FFF2-40B4-BE49-F238E27FC236}">
                <a16:creationId xmlns:a16="http://schemas.microsoft.com/office/drawing/2014/main" id="{3BA45193-1764-48C8-8FA5-2F8F8DA43783}"/>
              </a:ext>
            </a:extLst>
          </p:cNvPr>
          <p:cNvSpPr>
            <a:spLocks noGrp="1"/>
          </p:cNvSpPr>
          <p:nvPr>
            <p:ph idx="2"/>
          </p:nvPr>
        </p:nvSpPr>
        <p:spPr>
          <a:xfrm>
            <a:off x="6853536" y="3046869"/>
            <a:ext cx="4639738" cy="1886595"/>
          </a:xfrm>
        </p:spPr>
        <p:txBody>
          <a:bodyPr/>
          <a:lstStyle/>
          <a:p>
            <a:pPr algn="ctr"/>
            <a:r>
              <a:rPr lang="el-GR"/>
              <a:t>The </a:t>
            </a:r>
            <a:r>
              <a:rPr lang="el-GR" err="1"/>
              <a:t>proposed</a:t>
            </a:r>
            <a:r>
              <a:rPr lang="el-GR"/>
              <a:t> </a:t>
            </a:r>
            <a:r>
              <a:rPr lang="el-GR" err="1"/>
              <a:t>model</a:t>
            </a:r>
            <a:r>
              <a:rPr lang="el-GR"/>
              <a:t> </a:t>
            </a:r>
            <a:r>
              <a:rPr lang="el-GR" err="1"/>
              <a:t>produces</a:t>
            </a:r>
            <a:r>
              <a:rPr lang="el-GR"/>
              <a:t> </a:t>
            </a:r>
            <a:r>
              <a:rPr lang="el-GR" err="1"/>
              <a:t>impressive</a:t>
            </a:r>
            <a:r>
              <a:rPr lang="el-GR"/>
              <a:t> </a:t>
            </a:r>
            <a:r>
              <a:rPr lang="el-GR" err="1"/>
              <a:t>values</a:t>
            </a:r>
            <a:r>
              <a:rPr lang="el-GR"/>
              <a:t> of </a:t>
            </a:r>
            <a:r>
              <a:rPr lang="el-GR" err="1"/>
              <a:t>sensitivity</a:t>
            </a:r>
            <a:r>
              <a:rPr lang="el-GR"/>
              <a:t> (96.0%) and </a:t>
            </a:r>
            <a:r>
              <a:rPr lang="el-GR" err="1"/>
              <a:t>speciﬁcity</a:t>
            </a:r>
            <a:r>
              <a:rPr lang="el-GR"/>
              <a:t> (98.0%) </a:t>
            </a:r>
            <a:r>
              <a:rPr lang="el-GR" err="1"/>
              <a:t>which</a:t>
            </a:r>
            <a:r>
              <a:rPr lang="el-GR"/>
              <a:t> </a:t>
            </a:r>
            <a:r>
              <a:rPr lang="el-GR" err="1"/>
              <a:t>are</a:t>
            </a:r>
            <a:r>
              <a:rPr lang="el-GR"/>
              <a:t> </a:t>
            </a:r>
            <a:r>
              <a:rPr lang="el-GR" err="1"/>
              <a:t>deemed</a:t>
            </a:r>
            <a:r>
              <a:rPr lang="el-GR"/>
              <a:t> </a:t>
            </a:r>
            <a:r>
              <a:rPr lang="el-GR" err="1"/>
              <a:t>to</a:t>
            </a:r>
            <a:r>
              <a:rPr lang="el-GR"/>
              <a:t> </a:t>
            </a:r>
            <a:r>
              <a:rPr lang="el-GR" err="1"/>
              <a:t>be</a:t>
            </a:r>
            <a:r>
              <a:rPr lang="el-GR"/>
              <a:t> </a:t>
            </a:r>
            <a:r>
              <a:rPr lang="el-GR" err="1"/>
              <a:t>very</a:t>
            </a:r>
            <a:r>
              <a:rPr lang="el-GR"/>
              <a:t> </a:t>
            </a:r>
            <a:r>
              <a:rPr lang="el-GR" err="1"/>
              <a:t>critical</a:t>
            </a:r>
            <a:r>
              <a:rPr lang="el-GR"/>
              <a:t> </a:t>
            </a:r>
            <a:r>
              <a:rPr lang="el-GR" err="1"/>
              <a:t>performance</a:t>
            </a:r>
            <a:r>
              <a:rPr lang="el-GR"/>
              <a:t> </a:t>
            </a:r>
            <a:r>
              <a:rPr lang="el-GR" err="1"/>
              <a:t>estimates</a:t>
            </a:r>
            <a:r>
              <a:rPr lang="el-GR"/>
              <a:t> for </a:t>
            </a:r>
            <a:r>
              <a:rPr lang="el-GR" err="1"/>
              <a:t>applications</a:t>
            </a:r>
            <a:r>
              <a:rPr lang="el-GR"/>
              <a:t> in </a:t>
            </a:r>
            <a:r>
              <a:rPr lang="el-GR" err="1"/>
              <a:t>medical</a:t>
            </a:r>
            <a:r>
              <a:rPr lang="el-GR"/>
              <a:t> </a:t>
            </a:r>
            <a:r>
              <a:rPr lang="el-GR" err="1"/>
              <a:t>settings</a:t>
            </a:r>
            <a:endParaRPr lang="el-GR"/>
          </a:p>
        </p:txBody>
      </p:sp>
      <p:pic>
        <p:nvPicPr>
          <p:cNvPr id="6" name="Resim 13" descr="tablo içeren bir resim&#10;&#10;Açıklama otomatik olarak oluşturuldu">
            <a:extLst>
              <a:ext uri="{FF2B5EF4-FFF2-40B4-BE49-F238E27FC236}">
                <a16:creationId xmlns:a16="http://schemas.microsoft.com/office/drawing/2014/main" id="{77CD59D4-1338-4B2C-921F-0D89166D3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367" y="2118359"/>
            <a:ext cx="5703758" cy="1874680"/>
          </a:xfrm>
          <a:prstGeom prst="rect">
            <a:avLst/>
          </a:prstGeom>
        </p:spPr>
      </p:pic>
      <p:pic>
        <p:nvPicPr>
          <p:cNvPr id="8" name="Resim 9" descr="tablo içeren bir resim&#10;&#10;Açıklama otomatik olarak oluşturuldu">
            <a:extLst>
              <a:ext uri="{FF2B5EF4-FFF2-40B4-BE49-F238E27FC236}">
                <a16:creationId xmlns:a16="http://schemas.microsoft.com/office/drawing/2014/main" id="{F1F6FAD0-10B1-43A5-8F2F-5F94067670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48" y="3993424"/>
            <a:ext cx="5598670" cy="17374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1707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5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Εικόνα 29" descr="Εικόνα που περιέχει φως, υπαίθριος, λέιζερ, πράσινο&#10;&#10;Περιγραφή που δημιουργήθηκε αυτόματα">
            <a:extLst>
              <a:ext uri="{FF2B5EF4-FFF2-40B4-BE49-F238E27FC236}">
                <a16:creationId xmlns:a16="http://schemas.microsoft.com/office/drawing/2014/main" id="{E198B02F-B9D4-4FC1-87BF-A79DE5C69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l="11200" r="3467" b="1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FC3F3113-3695-46AB-AE52-BD8C2D9C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>
              <a:spcBef>
                <a:spcPct val="0"/>
              </a:spcBef>
            </a:pPr>
            <a:r>
              <a:rPr lang="en-US">
                <a:solidFill>
                  <a:schemeClr val="bg1"/>
                </a:solidFill>
              </a:rPr>
              <a:t>Conclusion &amp; Future Works</a:t>
            </a:r>
          </a:p>
        </p:txBody>
      </p:sp>
      <p:sp>
        <p:nvSpPr>
          <p:cNvPr id="38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Θέση περιεχομένου 6">
            <a:extLst>
              <a:ext uri="{FF2B5EF4-FFF2-40B4-BE49-F238E27FC236}">
                <a16:creationId xmlns:a16="http://schemas.microsoft.com/office/drawing/2014/main" id="{EBEABE7C-52AC-4628-9A80-12CF26B3CA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The proposed model exhibits comparable or in some cases better performance than the studied fine-tuned pre-trained CNN models.</a:t>
            </a:r>
            <a:endParaRPr lang="el-GR" sz="2400">
              <a:solidFill>
                <a:schemeClr val="bg1"/>
              </a:solidFill>
            </a:endParaRPr>
          </a:p>
          <a:p>
            <a:endParaRPr lang="en-US" sz="2400">
              <a:solidFill>
                <a:schemeClr val="bg1"/>
              </a:solidFill>
            </a:endParaRPr>
          </a:p>
          <a:p>
            <a:r>
              <a:rPr lang="en-US" sz="2400">
                <a:solidFill>
                  <a:schemeClr val="bg1"/>
                </a:solidFill>
              </a:rPr>
              <a:t>It is planned to better tackle COVID-19 diagnosis problem as a multi-modal data fusion problem where various types of clinical data such as patient vitals, location, and population density will be used in addition to image data.</a:t>
            </a:r>
          </a:p>
        </p:txBody>
      </p:sp>
    </p:spTree>
    <p:extLst>
      <p:ext uri="{BB962C8B-B14F-4D97-AF65-F5344CB8AC3E}">
        <p14:creationId xmlns:p14="http://schemas.microsoft.com/office/powerpoint/2010/main" val="587010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F07EA374-C9E5-46D1-8CBA-3CC319FBD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 meta-learning approaches</a:t>
            </a:r>
          </a:p>
        </p:txBody>
      </p:sp>
      <p:sp>
        <p:nvSpPr>
          <p:cNvPr id="3" name="Θέση περιεχομένου 2">
            <a:extLst>
              <a:ext uri="{FF2B5EF4-FFF2-40B4-BE49-F238E27FC236}">
                <a16:creationId xmlns:a16="http://schemas.microsoft.com/office/drawing/2014/main" id="{C1831E11-DB73-4E4F-8AD0-900CF2A85B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/>
              <a:t>There are three common approaches</a:t>
            </a:r>
            <a:r>
              <a:rPr lang="en-US" sz="2400" b="1" baseline="30000">
                <a:hlinkClick r:id="rId2"/>
              </a:rPr>
              <a:t>[8]</a:t>
            </a:r>
            <a:endParaRPr lang="en-US" sz="2400" b="1"/>
          </a:p>
          <a:p>
            <a:pPr>
              <a:buFont typeface="Arial" pitchFamily="34"/>
              <a:buChar char="•"/>
            </a:pPr>
            <a:r>
              <a:rPr lang="en-US"/>
              <a:t>Using (cyclic) networks with external or internal memory (model-based)</a:t>
            </a:r>
          </a:p>
          <a:p>
            <a:pPr>
              <a:buFont typeface="Arial" pitchFamily="34"/>
              <a:buChar char="•"/>
            </a:pPr>
            <a:r>
              <a:rPr lang="en-US" b="1"/>
              <a:t>Learning effective distance metrics (metrics-based)</a:t>
            </a:r>
          </a:p>
          <a:p>
            <a:pPr>
              <a:buFont typeface="Arial" pitchFamily="34"/>
              <a:buChar char="•"/>
            </a:pPr>
            <a:r>
              <a:rPr lang="en-US"/>
              <a:t>Explicitly optimizing model parameters for fast learning (optimization-based).</a:t>
            </a:r>
          </a:p>
          <a:p>
            <a:endParaRPr lang="en-US"/>
          </a:p>
        </p:txBody>
      </p:sp>
      <p:pic>
        <p:nvPicPr>
          <p:cNvPr id="5" name="Γραφικό 1977" descr="Häkchen με συμπαγές γέμισμα">
            <a:extLst>
              <a:ext uri="{FF2B5EF4-FFF2-40B4-BE49-F238E27FC236}">
                <a16:creationId xmlns:a16="http://schemas.microsoft.com/office/drawing/2014/main" id="{83867779-E99F-4EDA-84ED-7C2AE5011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19885" y="3172951"/>
            <a:ext cx="320985" cy="32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33BE629C-C595-4440-BE70-5BB837EB1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l-GR" err="1"/>
              <a:t>Resources</a:t>
            </a:r>
            <a:endParaRPr lang="el-G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2341A7-BF25-1543-B674-F5C7C98B94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Shorfuzzaman</a:t>
            </a:r>
            <a:r>
              <a:rPr lang="en-GB"/>
              <a:t>, M., &amp; Hossain, M. S. (2021). </a:t>
            </a:r>
            <a:r>
              <a:rPr lang="en-GB" err="1"/>
              <a:t>MetaCOVID</a:t>
            </a:r>
            <a:r>
              <a:rPr lang="en-GB"/>
              <a:t>: A Siamese neural network framework with contrastive loss for n-shot diagnosis of COVID-19 patients. </a:t>
            </a:r>
            <a:r>
              <a:rPr lang="en-GB" i="1"/>
              <a:t>Pattern Recognition</a:t>
            </a:r>
            <a:r>
              <a:rPr lang="en-GB"/>
              <a:t>, </a:t>
            </a:r>
            <a:r>
              <a:rPr lang="en-GB" i="1"/>
              <a:t>113</a:t>
            </a:r>
            <a:r>
              <a:rPr lang="en-GB"/>
              <a:t>, 107700. </a:t>
            </a:r>
            <a:r>
              <a:rPr lang="en-GB">
                <a:hlinkClick r:id="rId2"/>
              </a:rPr>
              <a:t>https://doi.org/10.1016/J.PATCOG.2020.107700</a:t>
            </a:r>
            <a:endParaRPr lang="en-GB"/>
          </a:p>
          <a:p>
            <a:pPr marL="457200" indent="-457200">
              <a:buFont typeface="Calibri" pitchFamily="34"/>
              <a:buAutoNum type="arabicPeriod"/>
            </a:pPr>
            <a:r>
              <a:rPr lang="en-GB" err="1"/>
              <a:t>Naren</a:t>
            </a:r>
            <a:r>
              <a:rPr lang="en-GB"/>
              <a:t>, T., Zhu, Y., &amp; Wang, M. D. (2021). Covid-19 diagnosis using model agnostic meta-learning on limited chest X-ray images. </a:t>
            </a:r>
            <a:r>
              <a:rPr lang="en-GB" i="1"/>
              <a:t>Proceedings of the 12th ACM Conference on Bioinformatics, Computational Biology, and Health Informatics</a:t>
            </a:r>
            <a:r>
              <a:rPr lang="en-GB"/>
              <a:t>.   </a:t>
            </a:r>
            <a:r>
              <a:rPr lang="en-GB">
                <a:hlinkClick r:id="rId3"/>
              </a:rPr>
              <a:t>https://doi.org/10.1145/3459930.3469517</a:t>
            </a:r>
            <a:r>
              <a:rPr lang="en-GB"/>
              <a:t> </a:t>
            </a:r>
          </a:p>
          <a:p>
            <a:pPr marL="457200" indent="-457200">
              <a:buAutoNum type="arabicPeriod"/>
            </a:pPr>
            <a:r>
              <a:rPr lang="en-GB"/>
              <a:t>Singh, R., Bharti, V., Purohit, V., Kumar, A., Singh, A. K., &amp; Singh, S. K. (2021). </a:t>
            </a:r>
            <a:r>
              <a:rPr lang="en-GB" err="1"/>
              <a:t>MetaMed</a:t>
            </a:r>
            <a:r>
              <a:rPr lang="en-GB"/>
              <a:t>: Few-shot medical image classification using gradient-based meta-learning. </a:t>
            </a:r>
            <a:r>
              <a:rPr lang="en-GB" i="1"/>
              <a:t>Pattern Recognition</a:t>
            </a:r>
            <a:r>
              <a:rPr lang="en-GB"/>
              <a:t>, </a:t>
            </a:r>
            <a:r>
              <a:rPr lang="en-GB" i="1"/>
              <a:t>120</a:t>
            </a:r>
            <a:r>
              <a:rPr lang="en-GB"/>
              <a:t>, 108111. </a:t>
            </a:r>
            <a:r>
              <a:rPr lang="en-GB">
                <a:hlinkClick r:id="rId4"/>
              </a:rPr>
              <a:t>https://doi.org/10.1016/j.patcog.2021.108111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Zheng, W., Yan, L., Gou, C., Zhang, Z., Zhang, J. J., Hu, M., &amp; Wang, F. (2021). Learning to learn by yourself: Unsupervised meta‐learning with self‐knowledge distillation for COVID‐19 diagnosis from pneumonia cases. </a:t>
            </a:r>
            <a:r>
              <a:rPr lang="en-GB" i="1"/>
              <a:t>International Journal of Intelligent Systems</a:t>
            </a:r>
            <a:r>
              <a:rPr lang="en-GB"/>
              <a:t>, </a:t>
            </a:r>
            <a:r>
              <a:rPr lang="en-GB" i="1"/>
              <a:t>36</a:t>
            </a:r>
            <a:r>
              <a:rPr lang="en-GB"/>
              <a:t>(8), 4033-4064. </a:t>
            </a:r>
            <a:r>
              <a:rPr lang="en-GB">
                <a:hlinkClick r:id="rId5"/>
              </a:rPr>
              <a:t>https://doi.org/10.1002/int.22449</a:t>
            </a:r>
            <a:endParaRPr lang="en-GB"/>
          </a:p>
          <a:p>
            <a:pPr marL="457200" indent="-457200">
              <a:buAutoNum type="arabicPeriod"/>
            </a:pPr>
            <a:r>
              <a:rPr lang="en-GB" err="1"/>
              <a:t>Simonyan</a:t>
            </a:r>
            <a:r>
              <a:rPr lang="en-GB"/>
              <a:t>, K., &amp; Zisserman, A. (2014). Very Deep Convolutional Networks for Large-Scale Image Recognition. </a:t>
            </a:r>
            <a:r>
              <a:rPr lang="en-GB" i="1"/>
              <a:t>3rd International Conference on Learning Representations, ICLR 2015 - Conference Track Proceedings</a:t>
            </a:r>
            <a:r>
              <a:rPr lang="en-GB"/>
              <a:t>. </a:t>
            </a:r>
            <a:r>
              <a:rPr lang="en-GB">
                <a:hlinkClick r:id="rId6"/>
              </a:rPr>
              <a:t>https://arxiv.org/abs/1409.1556v6</a:t>
            </a:r>
            <a:endParaRPr lang="en-GB"/>
          </a:p>
          <a:p>
            <a:pPr marL="457200" indent="-457200">
              <a:buAutoNum type="arabicPeriod"/>
            </a:pPr>
            <a:r>
              <a:rPr lang="en-GB"/>
              <a:t>Deng, J., Dong, W., </a:t>
            </a:r>
            <a:r>
              <a:rPr lang="en-GB" err="1"/>
              <a:t>Socher</a:t>
            </a:r>
            <a:r>
              <a:rPr lang="en-GB"/>
              <a:t>, R., Li, L.-J., Kai Li, &amp; Li Fei-Fei. (2010). </a:t>
            </a:r>
            <a:r>
              <a:rPr lang="en-GB" i="1"/>
              <a:t>ImageNet: A large-scale hierarchical image database</a:t>
            </a:r>
            <a:r>
              <a:rPr lang="en-GB"/>
              <a:t>. 248–255. </a:t>
            </a:r>
            <a:r>
              <a:rPr lang="en-GB">
                <a:hlinkClick r:id="rId7"/>
              </a:rPr>
              <a:t>https://doi.org/10.1109/CVPR.2009.5206848</a:t>
            </a:r>
            <a:endParaRPr lang="el-GR"/>
          </a:p>
          <a:p>
            <a:pPr marL="457200" indent="-457200">
              <a:buAutoNum type="arabicPeriod"/>
            </a:pPr>
            <a:r>
              <a:rPr lang="en-GB"/>
              <a:t>Hadsell, R., Chopra, S., &amp; </a:t>
            </a:r>
            <a:r>
              <a:rPr lang="en-GB" err="1"/>
              <a:t>LeCun</a:t>
            </a:r>
            <a:r>
              <a:rPr lang="en-GB"/>
              <a:t>, Y. (2006). Dimensionality reduction by learning an invariant mapping. </a:t>
            </a:r>
            <a:r>
              <a:rPr lang="en-GB" i="1"/>
              <a:t>Proceedings of the IEEE Computer Society Conference on Computer Vision and Pattern Recognition</a:t>
            </a:r>
            <a:r>
              <a:rPr lang="en-GB"/>
              <a:t>, </a:t>
            </a:r>
            <a:r>
              <a:rPr lang="en-GB" i="1"/>
              <a:t>2</a:t>
            </a:r>
            <a:r>
              <a:rPr lang="en-GB"/>
              <a:t>, 1735–1742. </a:t>
            </a:r>
            <a:r>
              <a:rPr lang="en-GB">
                <a:hlinkClick r:id="rId8"/>
              </a:rPr>
              <a:t>https://doi.org/10.1109/CVPR.2006.100</a:t>
            </a:r>
            <a:endParaRPr lang="en-GB"/>
          </a:p>
          <a:p>
            <a:pPr marL="457200" indent="-457200">
              <a:buAutoNum type="arabicPeriod"/>
            </a:pPr>
            <a:endParaRPr lang="en-GB"/>
          </a:p>
          <a:p>
            <a:pPr marL="457200" indent="-457200">
              <a:buFont typeface="Calibri" pitchFamily="34"/>
              <a:buAutoNum type="arabicPeriod"/>
            </a:pPr>
            <a:endParaRPr lang="en-GB"/>
          </a:p>
          <a:p>
            <a:pPr marL="457200" indent="-457200">
              <a:buFont typeface="Calibri Light" panose="020F0302020204030204"/>
              <a:buAutoNum type="arabicPeriod"/>
            </a:pPr>
            <a:endParaRPr lang="en-GR"/>
          </a:p>
        </p:txBody>
      </p:sp>
    </p:spTree>
    <p:extLst>
      <p:ext uri="{BB962C8B-B14F-4D97-AF65-F5344CB8AC3E}">
        <p14:creationId xmlns:p14="http://schemas.microsoft.com/office/powerpoint/2010/main" val="43447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092055DD-43DC-4B5A-B744-F8E0FF0B1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Research SOTA Meta-Learning Papers</a:t>
            </a:r>
            <a:endParaRPr lang="el-GR" sz="3600"/>
          </a:p>
        </p:txBody>
      </p:sp>
      <p:graphicFrame>
        <p:nvGraphicFramePr>
          <p:cNvPr id="21" name="Θέση περιεχομένου 2">
            <a:extLst>
              <a:ext uri="{FF2B5EF4-FFF2-40B4-BE49-F238E27FC236}">
                <a16:creationId xmlns:a16="http://schemas.microsoft.com/office/drawing/2014/main" id="{579CFB4F-52D3-468E-AF0D-C2B45CF2AC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045058"/>
              </p:ext>
            </p:extLst>
          </p:nvPr>
        </p:nvGraphicFramePr>
        <p:xfrm>
          <a:off x="643469" y="1782981"/>
          <a:ext cx="4008384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2" name="Isosceles Triangle 11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88CC8AB-D265-D64B-A2F2-A314CEC94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662958"/>
              </p:ext>
            </p:extLst>
          </p:nvPr>
        </p:nvGraphicFramePr>
        <p:xfrm>
          <a:off x="5295320" y="1814535"/>
          <a:ext cx="6253213" cy="4298785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3602136">
                  <a:extLst>
                    <a:ext uri="{9D8B030D-6E8A-4147-A177-3AD203B41FA5}">
                      <a16:colId xmlns:a16="http://schemas.microsoft.com/office/drawing/2014/main" val="4209667319"/>
                    </a:ext>
                  </a:extLst>
                </a:gridCol>
                <a:gridCol w="2651077">
                  <a:extLst>
                    <a:ext uri="{9D8B030D-6E8A-4147-A177-3AD203B41FA5}">
                      <a16:colId xmlns:a16="http://schemas.microsoft.com/office/drawing/2014/main" val="1309997893"/>
                    </a:ext>
                  </a:extLst>
                </a:gridCol>
              </a:tblGrid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Literature Data-bases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Search Results</a:t>
                      </a:r>
                    </a:p>
                  </a:txBody>
                  <a:tcPr marL="0" marR="114127" marT="45651" marB="342381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960896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Science Direct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4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8477536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Google Scholar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358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4758372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PubMed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8737084"/>
                  </a:ext>
                </a:extLst>
              </a:tr>
              <a:tr h="859757">
                <a:tc>
                  <a:txBody>
                    <a:bodyPr/>
                    <a:lstStyle/>
                    <a:p>
                      <a:r>
                        <a:rPr lang="en-GR" sz="2500" b="1" cap="none" spc="0">
                          <a:solidFill>
                            <a:schemeClr val="tx1"/>
                          </a:solidFill>
                        </a:rPr>
                        <a:t>Sum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R" sz="2500" cap="none" spc="0">
                          <a:solidFill>
                            <a:schemeClr val="tx1"/>
                          </a:solidFill>
                        </a:rPr>
                        <a:t>365</a:t>
                      </a:r>
                    </a:p>
                  </a:txBody>
                  <a:tcPr marL="0" marR="114127" marT="45651" marB="342381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23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5662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2C47B5B6-C651-46F6-8257-398E40D72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tx1"/>
                </a:solidFill>
              </a:rPr>
              <a:t>Select a paper based on the citations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877A41E8-8B97-9E4B-8421-C7C6902D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2632972"/>
              </p:ext>
            </p:extLst>
          </p:nvPr>
        </p:nvGraphicFramePr>
        <p:xfrm>
          <a:off x="442405" y="2238796"/>
          <a:ext cx="11368150" cy="3380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99168">
                  <a:extLst>
                    <a:ext uri="{9D8B030D-6E8A-4147-A177-3AD203B41FA5}">
                      <a16:colId xmlns:a16="http://schemas.microsoft.com/office/drawing/2014/main" val="4241376960"/>
                    </a:ext>
                  </a:extLst>
                </a:gridCol>
                <a:gridCol w="1121084">
                  <a:extLst>
                    <a:ext uri="{9D8B030D-6E8A-4147-A177-3AD203B41FA5}">
                      <a16:colId xmlns:a16="http://schemas.microsoft.com/office/drawing/2014/main" val="33732915"/>
                    </a:ext>
                  </a:extLst>
                </a:gridCol>
                <a:gridCol w="7647898">
                  <a:extLst>
                    <a:ext uri="{9D8B030D-6E8A-4147-A177-3AD203B41FA5}">
                      <a16:colId xmlns:a16="http://schemas.microsoft.com/office/drawing/2014/main" val="1188164221"/>
                    </a:ext>
                  </a:extLst>
                </a:gridCol>
              </a:tblGrid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Publication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Citations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Title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153543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[1] M. Shorfuzzaman</a:t>
                      </a:r>
                      <a:r>
                        <a:rPr lang="el-GR"/>
                        <a:t>, Μ</a:t>
                      </a:r>
                      <a:r>
                        <a:rPr lang="en-US"/>
                        <a:t>. S. Hossain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</a:rPr>
                        <a:t>MetaCOVID: A Siamese neural network framework with contrastive loss for n-shot diagnosis of COVID-19 patients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712212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[2] T. Naren, Y. Zhu et al.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COVID-19 diagnosis using model agnostic meta-learning on limited chest X-ray images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6677140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[3]  R. Singh, V. Bharti, et </a:t>
                      </a:r>
                      <a:r>
                        <a:rPr lang="en-GB"/>
                        <a:t>al.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MetaMed: Few-shot medical image classification using gradient-based meta-learning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565247"/>
                  </a:ext>
                </a:extLst>
              </a:tr>
              <a:tr h="676162">
                <a:tc>
                  <a:txBody>
                    <a:bodyPr/>
                    <a:lstStyle/>
                    <a:p>
                      <a:r>
                        <a:rPr lang="en-GR"/>
                        <a:t>[4] W. Zheng, L Yan</a:t>
                      </a:r>
                      <a:r>
                        <a:rPr lang="el-GR"/>
                        <a:t>,</a:t>
                      </a:r>
                      <a:r>
                        <a:rPr lang="en-GR"/>
                        <a:t> et </a:t>
                      </a:r>
                      <a:r>
                        <a:rPr lang="en-GB"/>
                        <a:t>al.</a:t>
                      </a:r>
                      <a:endParaRPr lang="en-G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R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>
                          <a:latin typeface="+mn-lt"/>
                          <a:ea typeface="+mn-ea"/>
                          <a:cs typeface="+mn-cs"/>
                        </a:rPr>
                        <a:t>Learning to learn by yourself: Unsupervised meta‐learning with self‐knowledge distillation for COVID‐19 diagnosis from pneumonia cases </a:t>
                      </a:r>
                      <a:endParaRPr lang="en-G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949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340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Τίτλος 1">
            <a:extLst>
              <a:ext uri="{FF2B5EF4-FFF2-40B4-BE49-F238E27FC236}">
                <a16:creationId xmlns:a16="http://schemas.microsoft.com/office/drawing/2014/main" id="{A578BF22-CB7F-461E-AC35-A9D986E02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Insights</a:t>
            </a:r>
          </a:p>
        </p:txBody>
      </p:sp>
      <p:graphicFrame>
        <p:nvGraphicFramePr>
          <p:cNvPr id="618" name="Θέση περιεχομένου 611">
            <a:extLst>
              <a:ext uri="{FF2B5EF4-FFF2-40B4-BE49-F238E27FC236}">
                <a16:creationId xmlns:a16="http://schemas.microsoft.com/office/drawing/2014/main" id="{2AEC7EF6-544B-41AD-8110-89DEC135AE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15094699"/>
              </p:ext>
            </p:extLst>
          </p:nvPr>
        </p:nvGraphicFramePr>
        <p:xfrm>
          <a:off x="1097280" y="2108204"/>
          <a:ext cx="10058400" cy="3760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57657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!!BGRectangle">
            <a:extLst>
              <a:ext uri="{FF2B5EF4-FFF2-40B4-BE49-F238E27FC236}">
                <a16:creationId xmlns:a16="http://schemas.microsoft.com/office/drawing/2014/main" id="{25E8815A-9407-4234-B08F-A1E49DCD7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-618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19">
            <a:extLst>
              <a:ext uri="{FF2B5EF4-FFF2-40B4-BE49-F238E27FC236}">
                <a16:creationId xmlns:a16="http://schemas.microsoft.com/office/drawing/2014/main" id="{AD72D4D1-076F-49D3-9889-EFC4F6D7C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Εικόνα 4">
            <a:extLst>
              <a:ext uri="{FF2B5EF4-FFF2-40B4-BE49-F238E27FC236}">
                <a16:creationId xmlns:a16="http://schemas.microsoft.com/office/drawing/2014/main" id="{4258CAC3-7996-4961-9B46-16D7106244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9957" b="577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Τίτλος 1">
            <a:extLst>
              <a:ext uri="{FF2B5EF4-FFF2-40B4-BE49-F238E27FC236}">
                <a16:creationId xmlns:a16="http://schemas.microsoft.com/office/drawing/2014/main" id="{E4A5BD41-D14F-4E20-A2A7-DB6162AB3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Implement the Meta-Learning model</a:t>
            </a:r>
          </a:p>
        </p:txBody>
      </p:sp>
      <p:sp>
        <p:nvSpPr>
          <p:cNvPr id="24" name="!!Line">
            <a:extLst>
              <a:ext uri="{FF2B5EF4-FFF2-40B4-BE49-F238E27FC236}">
                <a16:creationId xmlns:a16="http://schemas.microsoft.com/office/drawing/2014/main" id="{C9C56819-FD02-4626-ABF5-85C7463C9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0580" y="2057400"/>
            <a:ext cx="27432" cy="274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468204C-E716-465E-9D45-A4E791E8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pPr>
              <a:buFont typeface="Arial" pitchFamily="34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>
              <a:buFont typeface="Arial" pitchFamily="34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Transfer learning - VGG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886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1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Group 13">
            <a:extLst>
              <a:ext uri="{FF2B5EF4-FFF2-40B4-BE49-F238E27FC236}">
                <a16:creationId xmlns:a16="http://schemas.microsoft.com/office/drawing/2014/main" id="{287F69AB-2350-44E3-9076-00265B93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0" y="1"/>
            <a:ext cx="972709" cy="1935307"/>
            <a:chOff x="10918968" y="713127"/>
            <a:chExt cx="1273032" cy="253283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70652AA-1C81-481C-856B-903714375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A2FF99B6-37BA-4650-B01D-799F02E31E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" name="Τίτλος 1">
            <a:extLst>
              <a:ext uri="{FF2B5EF4-FFF2-40B4-BE49-F238E27FC236}">
                <a16:creationId xmlns:a16="http://schemas.microsoft.com/office/drawing/2014/main" id="{1EA5CCE0-8D7D-4DBF-B428-E6D4CE2C5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Transfer learning - VGG</a:t>
            </a:r>
          </a:p>
        </p:txBody>
      </p:sp>
      <p:pic>
        <p:nvPicPr>
          <p:cNvPr id="5" name="Εικόνα 5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1A32CB93-96B7-440C-9016-542A304F7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911096"/>
            <a:ext cx="6253211" cy="1860330"/>
          </a:xfrm>
          <a:prstGeom prst="rect">
            <a:avLst/>
          </a:prstGeom>
        </p:spPr>
      </p:pic>
      <p:pic>
        <p:nvPicPr>
          <p:cNvPr id="4" name="Εικόνα 4">
            <a:extLst>
              <a:ext uri="{FF2B5EF4-FFF2-40B4-BE49-F238E27FC236}">
                <a16:creationId xmlns:a16="http://schemas.microsoft.com/office/drawing/2014/main" id="{BD43729F-2E03-4AD8-BB92-BD9634349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467" y="4258456"/>
            <a:ext cx="6253212" cy="1688367"/>
          </a:xfrm>
          <a:prstGeom prst="rect">
            <a:avLst/>
          </a:prstGeom>
        </p:spPr>
      </p:pic>
      <p:sp>
        <p:nvSpPr>
          <p:cNvPr id="10" name="Content Placeholder 8">
            <a:extLst>
              <a:ext uri="{FF2B5EF4-FFF2-40B4-BE49-F238E27FC236}">
                <a16:creationId xmlns:a16="http://schemas.microsoft.com/office/drawing/2014/main" id="{B6402125-1700-4951-B5B3-E1AC980BE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4052" y="1782981"/>
            <a:ext cx="4004479" cy="4393982"/>
          </a:xfrm>
        </p:spPr>
        <p:txBody>
          <a:bodyPr>
            <a:normAutofit/>
          </a:bodyPr>
          <a:lstStyle/>
          <a:p>
            <a:endParaRPr lang="en-US" sz="2000"/>
          </a:p>
        </p:txBody>
      </p:sp>
      <p:grpSp>
        <p:nvGrpSpPr>
          <p:cNvPr id="11" name="Group 17">
            <a:extLst>
              <a:ext uri="{FF2B5EF4-FFF2-40B4-BE49-F238E27FC236}">
                <a16:creationId xmlns:a16="http://schemas.microsoft.com/office/drawing/2014/main" id="{3EA7D759-6BEF-4CBD-A325-BCFA77832B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77940" y="4601497"/>
            <a:ext cx="1014060" cy="2017580"/>
            <a:chOff x="11177940" y="4601497"/>
            <a:chExt cx="1014060" cy="2017580"/>
          </a:xfrm>
        </p:grpSpPr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317405EC-53E3-473A-8B42-B9475D057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1067618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03F2370-11B5-4E16-8AE5-B4854408B4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27850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2881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Εικόνα 24" descr="Εικόνα που περιέχει κείμενο&#10;&#10;Περιγραφή που δημιουργήθηκε αυτόματα">
            <a:extLst>
              <a:ext uri="{FF2B5EF4-FFF2-40B4-BE49-F238E27FC236}">
                <a16:creationId xmlns:a16="http://schemas.microsoft.com/office/drawing/2014/main" id="{6CD5E715-F5DC-4104-84C1-E059940015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9" r="24393"/>
          <a:stretch/>
        </p:blipFill>
        <p:spPr>
          <a:xfrm>
            <a:off x="4117521" y="10"/>
            <a:ext cx="8074479" cy="6857990"/>
          </a:xfrm>
          <a:prstGeom prst="rect">
            <a:avLst/>
          </a:prstGeom>
        </p:spPr>
      </p:pic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Τίτλος 1">
            <a:extLst>
              <a:ext uri="{FF2B5EF4-FFF2-40B4-BE49-F238E27FC236}">
                <a16:creationId xmlns:a16="http://schemas.microsoft.com/office/drawing/2014/main" id="{9EEC086C-77F1-4FA5-85F4-1E96BE704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5266155" cy="1325563"/>
          </a:xfrm>
        </p:spPr>
        <p:txBody>
          <a:bodyPr vert="horz" wrap="square" lIns="91440" tIns="45720" rIns="91440" bIns="45720" rtlCol="0" anchor="ctr" anchorCtr="0" compatLnSpc="1">
            <a:noAutofit/>
          </a:bodyPr>
          <a:lstStyle/>
          <a:p>
            <a:pPr>
              <a:spcBef>
                <a:spcPct val="0"/>
              </a:spcBef>
            </a:pPr>
            <a:r>
              <a:rPr lang="en-US" sz="2400" b="1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MetaCovid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 - A Siamese neural network framework with contrastive loss for </a:t>
            </a:r>
            <a:r>
              <a:rPr lang="en-US" sz="2400" b="1" i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 </a:t>
            </a:r>
            <a:r>
              <a:rPr lang="en-US" sz="2400" b="1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-shot diagnosis of COVID-19 patients</a:t>
            </a:r>
            <a:endParaRPr lang="en-US" sz="2400" b="1" dirty="0">
              <a:solidFill>
                <a:schemeClr val="tx1"/>
              </a:solidFill>
              <a:latin typeface="+mj-lt"/>
              <a:ea typeface="+mj-ea"/>
              <a:cs typeface="Calibri Light"/>
            </a:endParaRPr>
          </a:p>
          <a:p>
            <a:pPr>
              <a:spcBef>
                <a:spcPct val="0"/>
              </a:spcBef>
            </a:pPr>
            <a:endParaRPr lang="en-US" sz="24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55" name="Θέση περιεχομένου 2">
            <a:extLst>
              <a:ext uri="{FF2B5EF4-FFF2-40B4-BE49-F238E27FC236}">
                <a16:creationId xmlns:a16="http://schemas.microsoft.com/office/drawing/2014/main" id="{EBDA699B-F6C5-4CA2-BB34-2F424A2EE43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04672" y="2022601"/>
          <a:ext cx="4626334" cy="4154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905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1_Retrospect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Θέμα του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%7b6244FD5B-50F7-427E-81C8-526C7D443C1D%7dtf56160789_win32</Template>
  <Application>Microsoft Office PowerPoint</Application>
  <PresentationFormat>Ευρεία οθόνη</PresentationFormat>
  <Slides>30</Slides>
  <Notes>7</Notes>
  <HiddenSlides>1</HiddenSlides>
  <ScaleCrop>false</ScaleCrop>
  <HeadingPairs>
    <vt:vector size="4" baseType="variant">
      <vt:variant>
        <vt:lpstr>Θέμα</vt:lpstr>
      </vt:variant>
      <vt:variant>
        <vt:i4>1</vt:i4>
      </vt:variant>
      <vt:variant>
        <vt:lpstr>Τίτλοι διαφανειών</vt:lpstr>
      </vt:variant>
      <vt:variant>
        <vt:i4>30</vt:i4>
      </vt:variant>
    </vt:vector>
  </HeadingPairs>
  <TitlesOfParts>
    <vt:vector size="31" baseType="lpstr">
      <vt:lpstr>1_RetrospectVTI</vt:lpstr>
      <vt:lpstr>Classification with Meta-Learning</vt:lpstr>
      <vt:lpstr>Workflow</vt:lpstr>
      <vt:lpstr>Explore meta-learning approaches</vt:lpstr>
      <vt:lpstr>Research SOTA Meta-Learning Papers</vt:lpstr>
      <vt:lpstr>Select a paper based on the citations</vt:lpstr>
      <vt:lpstr>Insights</vt:lpstr>
      <vt:lpstr>Implement the Meta-Learning model</vt:lpstr>
      <vt:lpstr>Transfer learning - VGG</vt:lpstr>
      <vt:lpstr>MetaCovid  - A Siamese neural network framework with contrastive loss for n -shot diagnosis of COVID-19 patients </vt:lpstr>
      <vt:lpstr>What is Siamese network </vt:lpstr>
      <vt:lpstr>Why is it useful?</vt:lpstr>
      <vt:lpstr>  The Goal of the Paper</vt:lpstr>
      <vt:lpstr>Dataset</vt:lpstr>
      <vt:lpstr>Siamese Neural Network Architecture for MetaCovid</vt:lpstr>
      <vt:lpstr>Pre-trained CNN vs Custom CNN</vt:lpstr>
      <vt:lpstr>Architecture</vt:lpstr>
      <vt:lpstr>Energy Function</vt:lpstr>
      <vt:lpstr>Distance to Probability</vt:lpstr>
      <vt:lpstr>Loss Function and Training Strategy</vt:lpstr>
      <vt:lpstr>Binary cross entropy</vt:lpstr>
      <vt:lpstr>Contrastive Loss function [3]</vt:lpstr>
      <vt:lpstr>Training Algorithm</vt:lpstr>
      <vt:lpstr>Experiments &amp; Results </vt:lpstr>
      <vt:lpstr>Pre-processing</vt:lpstr>
      <vt:lpstr>Experimental settings</vt:lpstr>
      <vt:lpstr>Results (1/3) - Contrastive vs Cross-entropy loss</vt:lpstr>
      <vt:lpstr>Results (2/3) - Accuracy and loss for 3-way, 10-shot</vt:lpstr>
      <vt:lpstr>Results (3/3)</vt:lpstr>
      <vt:lpstr>Conclusion &amp; Future Works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Siamese Neural Networks for Meta Learning</dc:title>
  <dc:creator>yağmur çiğdem aktaş</dc:creator>
  <cp:revision>70</cp:revision>
  <dcterms:created xsi:type="dcterms:W3CDTF">2021-09-21T14:34:47Z</dcterms:created>
  <dcterms:modified xsi:type="dcterms:W3CDTF">2021-10-09T22:22:11Z</dcterms:modified>
</cp:coreProperties>
</file>